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42"/>
  </p:notesMasterIdLst>
  <p:sldIdLst>
    <p:sldId id="256" r:id="rId2"/>
    <p:sldId id="257" r:id="rId3"/>
    <p:sldId id="258" r:id="rId4"/>
    <p:sldId id="259" r:id="rId5"/>
    <p:sldId id="260" r:id="rId6"/>
    <p:sldId id="261" r:id="rId7"/>
    <p:sldId id="315" r:id="rId8"/>
    <p:sldId id="291" r:id="rId9"/>
    <p:sldId id="326" r:id="rId10"/>
    <p:sldId id="342" r:id="rId11"/>
    <p:sldId id="327" r:id="rId12"/>
    <p:sldId id="325" r:id="rId13"/>
    <p:sldId id="275" r:id="rId14"/>
    <p:sldId id="266" r:id="rId15"/>
    <p:sldId id="277" r:id="rId16"/>
    <p:sldId id="267" r:id="rId17"/>
    <p:sldId id="328" r:id="rId18"/>
    <p:sldId id="271" r:id="rId19"/>
    <p:sldId id="272" r:id="rId20"/>
    <p:sldId id="273" r:id="rId21"/>
    <p:sldId id="268" r:id="rId22"/>
    <p:sldId id="317" r:id="rId23"/>
    <p:sldId id="269" r:id="rId24"/>
    <p:sldId id="270" r:id="rId25"/>
    <p:sldId id="337" r:id="rId26"/>
    <p:sldId id="338" r:id="rId27"/>
    <p:sldId id="331" r:id="rId28"/>
    <p:sldId id="333" r:id="rId29"/>
    <p:sldId id="332" r:id="rId30"/>
    <p:sldId id="334" r:id="rId31"/>
    <p:sldId id="296" r:id="rId32"/>
    <p:sldId id="311" r:id="rId33"/>
    <p:sldId id="335" r:id="rId34"/>
    <p:sldId id="292" r:id="rId35"/>
    <p:sldId id="293" r:id="rId36"/>
    <p:sldId id="339" r:id="rId37"/>
    <p:sldId id="299" r:id="rId38"/>
    <p:sldId id="340" r:id="rId39"/>
    <p:sldId id="341" r:id="rId40"/>
    <p:sldId id="320"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13"/>
    <p:restoredTop sz="82541"/>
  </p:normalViewPr>
  <p:slideViewPr>
    <p:cSldViewPr snapToGrid="0" snapToObjects="1">
      <p:cViewPr varScale="1">
        <p:scale>
          <a:sx n="119" d="100"/>
          <a:sy n="119" d="100"/>
        </p:scale>
        <p:origin x="972" y="84"/>
      </p:cViewPr>
      <p:guideLst>
        <p:guide orient="horz" pos="1620"/>
        <p:guide pos="2880"/>
      </p:guideLst>
    </p:cSldViewPr>
  </p:slideViewPr>
  <p:outlineViewPr>
    <p:cViewPr>
      <p:scale>
        <a:sx n="33" d="100"/>
        <a:sy n="33" d="100"/>
      </p:scale>
      <p:origin x="0" y="-2408"/>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79" d="100"/>
          <a:sy n="79" d="100"/>
        </p:scale>
        <p:origin x="2232"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35A50-3A51-7E42-A1B1-E6EC3490E1BC}" type="datetimeFigureOut">
              <a:rPr lang="en-US" smtClean="0"/>
              <a:t>3/16/2021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413F8-F71C-7A40-8ED6-4BE0EBAF7C89}" type="slidenum">
              <a:rPr lang="en-US" smtClean="0"/>
              <a:t>‹#›</a:t>
            </a:fld>
            <a:endParaRPr lang="en-US" dirty="0"/>
          </a:p>
        </p:txBody>
      </p:sp>
    </p:spTree>
    <p:extLst>
      <p:ext uri="{BB962C8B-B14F-4D97-AF65-F5344CB8AC3E}">
        <p14:creationId xmlns:p14="http://schemas.microsoft.com/office/powerpoint/2010/main" val="155326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ref.ly/logosres/chrhistconst1?ref=Page.p+183&amp;off=1259&amp;ctx=ims+to+Plymouth.%E2%80%A6%0a%E2%80%A6+~We+should+never+f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a:t>
            </a:fld>
            <a:endParaRPr lang="en-US" dirty="0"/>
          </a:p>
        </p:txBody>
      </p:sp>
    </p:spTree>
    <p:extLst>
      <p:ext uri="{BB962C8B-B14F-4D97-AF65-F5344CB8AC3E}">
        <p14:creationId xmlns:p14="http://schemas.microsoft.com/office/powerpoint/2010/main" val="21650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CREATION: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is a major link for believers in God as Creator.</a:t>
            </a:r>
            <a:r>
              <a:rPr lang="en-US" baseline="0" dirty="0"/>
              <a:t> “In the beginning, God…”   If the world did not begin as God tells us in Scripture, then what other part of Scripture can we believe?  If, as Paul records to Timothy, “</a:t>
            </a:r>
            <a:r>
              <a:rPr lang="en-US" b="0" dirty="0"/>
              <a:t>All Scripture is God-breathed and is </a:t>
            </a:r>
            <a:r>
              <a:rPr lang="en-US" dirty="0"/>
              <a:t>useful for teaching, rebuking, correcting and training in righteousness,</a:t>
            </a:r>
            <a:r>
              <a:rPr lang="en-US" baseline="0" dirty="0"/>
              <a:t>” then all of Scripture is truth.</a:t>
            </a:r>
            <a:endParaRPr lang="en-US" sz="1200" kern="1200" dirty="0">
              <a:solidFill>
                <a:schemeClr val="tx1"/>
              </a:solidFill>
              <a:latin typeface="+mn-lt"/>
              <a:ea typeface="+mn-ea"/>
              <a:cs typeface="+mn-cs"/>
            </a:endParaRPr>
          </a:p>
          <a:p>
            <a:r>
              <a:rPr lang="en-US" baseline="0" dirty="0"/>
              <a:t>There are many questions about creation that need to be answered by the believer in order to verify their world view.   Ponder and answer these questions to test your belief system = your worldview.   </a:t>
            </a:r>
          </a:p>
          <a:p>
            <a:r>
              <a:rPr lang="en-US" baseline="0" dirty="0"/>
              <a:t>(Suggestion to teachers:  Read some of the research and challenges to our thinking that Ken Ham, </a:t>
            </a:r>
            <a:r>
              <a:rPr lang="en-US" dirty="0"/>
              <a:t>Australian President/CEO of Answers in Genesis USA has written at  www.</a:t>
            </a:r>
            <a:r>
              <a:rPr lang="en-US" sz="1200" kern="1200" dirty="0">
                <a:solidFill>
                  <a:schemeClr val="tx1"/>
                </a:solidFill>
                <a:latin typeface="+mn-lt"/>
                <a:ea typeface="+mn-ea"/>
                <a:cs typeface="+mn-cs"/>
              </a:rPr>
              <a:t>answersingenesis.org  </a:t>
            </a:r>
            <a:r>
              <a:rPr lang="en-US" dirty="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For your notebook, create a title page – usually a picture (God’s hands under the world).</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{Note to teacher:</a:t>
            </a:r>
            <a:r>
              <a:rPr lang="en-US" baseline="0" dirty="0"/>
              <a:t>  A title page could include any number of creative renderings of the world as a perfect place!}  </a:t>
            </a:r>
          </a:p>
          <a:p>
            <a:endParaRPr lang="en-US" baseline="0" dirty="0"/>
          </a:p>
          <a:p>
            <a:r>
              <a:rPr lang="en-US" sz="1200" kern="1200" dirty="0">
                <a:solidFill>
                  <a:schemeClr val="tx1"/>
                </a:solidFill>
                <a:latin typeface="+mn-lt"/>
                <a:ea typeface="+mn-ea"/>
                <a:cs typeface="+mn-cs"/>
              </a:rPr>
              <a:t>Read Genesis Ch. 1 and Ch. 2   Draw the 6 days of creation including what was created on each day.</a:t>
            </a:r>
            <a:endParaRPr lang="en-US" baseline="0" dirty="0"/>
          </a:p>
          <a:p>
            <a:endParaRPr lang="en-US" baseline="0" dirty="0"/>
          </a:p>
          <a:p>
            <a:r>
              <a:rPr lang="en-US" b="1" i="0" u="sng" baseline="0" dirty="0"/>
              <a:t>To be recorded</a:t>
            </a:r>
            <a:r>
              <a:rPr lang="en-US" b="1" i="1" u="sng" baseline="0" dirty="0"/>
              <a:t>, The Biblical Principles of Creation would include:</a:t>
            </a:r>
          </a:p>
          <a:p>
            <a:r>
              <a:rPr lang="en-US" cap="all" baseline="0" dirty="0"/>
              <a:t>God is the maker of heaven and earth and all things visible and invisible </a:t>
            </a:r>
            <a:r>
              <a:rPr lang="en-US" baseline="0" dirty="0"/>
              <a:t>– a belief that each person must decide upon. </a:t>
            </a:r>
          </a:p>
          <a:p>
            <a:r>
              <a:rPr lang="en-US" cap="all" baseline="0" dirty="0"/>
              <a:t>Through Him all things are made and have their being</a:t>
            </a:r>
            <a:r>
              <a:rPr lang="en-US" baseline="0" dirty="0"/>
              <a:t> – Colossians 1 </a:t>
            </a:r>
          </a:p>
          <a:p>
            <a:r>
              <a:rPr lang="en-US" cap="all" baseline="0" dirty="0"/>
              <a:t>Christ is the Word and the Word is God – J</a:t>
            </a:r>
            <a:r>
              <a:rPr lang="en-US" cap="none" baseline="0" dirty="0"/>
              <a:t>ohn 1:1 and Genesis 1:1</a:t>
            </a:r>
            <a:endParaRPr lang="en-US" cap="all" baseline="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cap="all" baseline="0" dirty="0"/>
              <a:t>For as through the one man’s disobedience the many were made sinners, even so through the obedience of the One the many will be made righteous. – </a:t>
            </a:r>
            <a:r>
              <a:rPr lang="en-US" b="0" cap="none" baseline="0" dirty="0"/>
              <a:t>Romans 5.</a:t>
            </a:r>
            <a:br>
              <a:rPr lang="en-US" dirty="0"/>
            </a:br>
            <a:r>
              <a:rPr lang="en-US" u="sng" cap="all" baseline="0" dirty="0"/>
              <a:t>Governmental Principle</a:t>
            </a:r>
            <a:r>
              <a:rPr lang="en-US" cap="all"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cap="all" baseline="0" dirty="0"/>
              <a:t>God’s principle of individuality </a:t>
            </a:r>
            <a:r>
              <a:rPr lang="en-US" baseline="0" dirty="0"/>
              <a:t>– from different stripes on each zebra, to the types of thousands of beetles, to our ear prints and eye scans, our Creator has made so many individual markers and purposes for his creation.</a:t>
            </a:r>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10</a:t>
            </a:fld>
            <a:endParaRPr lang="en-US" dirty="0"/>
          </a:p>
        </p:txBody>
      </p:sp>
    </p:spTree>
    <p:extLst>
      <p:ext uri="{BB962C8B-B14F-4D97-AF65-F5344CB8AC3E}">
        <p14:creationId xmlns:p14="http://schemas.microsoft.com/office/powerpoint/2010/main" val="678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look</a:t>
            </a:r>
            <a:r>
              <a:rPr lang="en-US" baseline="0" dirty="0"/>
              <a:t> further into history, w</a:t>
            </a:r>
            <a:r>
              <a:rPr lang="en-US" dirty="0"/>
              <a:t>e know that people had</a:t>
            </a:r>
            <a:r>
              <a:rPr lang="en-US" baseline="0" dirty="0"/>
              <a:t> </a:t>
            </a:r>
            <a:r>
              <a:rPr lang="en-US" dirty="0"/>
              <a:t>lived a long time</a:t>
            </a:r>
            <a:r>
              <a:rPr lang="en-US" baseline="0" dirty="0"/>
              <a:t> – God has designed us to live with him, but because of the Fall from grace and the evil in men’s hearts, death entered the world.  God finally started over with the family of Noah after the Flood.  </a:t>
            </a:r>
          </a:p>
          <a:p>
            <a:r>
              <a:rPr lang="en-US" baseline="0" dirty="0"/>
              <a:t> </a:t>
            </a:r>
          </a:p>
          <a:p>
            <a:r>
              <a:rPr lang="en-US" dirty="0"/>
              <a:t>W</a:t>
            </a:r>
            <a:r>
              <a:rPr lang="en-US" baseline="0" dirty="0"/>
              <a:t>here did the people settle after the flood?  Near the rivers.  Why?</a:t>
            </a:r>
          </a:p>
          <a:p>
            <a:r>
              <a:rPr lang="en-US" baseline="0" dirty="0"/>
              <a:t>Settling near rivers provided 3 advantages to people.  (see slide information)</a:t>
            </a:r>
          </a:p>
          <a:p>
            <a:r>
              <a:rPr lang="en-US" baseline="0" dirty="0"/>
              <a:t>We can look at 4 early civilizations located near 4 major rivers on the next slide.</a:t>
            </a:r>
            <a:endParaRPr lang="en-US" dirty="0"/>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11</a:t>
            </a:fld>
            <a:endParaRPr lang="en-US" dirty="0"/>
          </a:p>
        </p:txBody>
      </p:sp>
    </p:spTree>
    <p:extLst>
      <p:ext uri="{BB962C8B-B14F-4D97-AF65-F5344CB8AC3E}">
        <p14:creationId xmlns:p14="http://schemas.microsoft.com/office/powerpoint/2010/main" val="29718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12</a:t>
            </a:fld>
            <a:endParaRPr lang="en-US" dirty="0"/>
          </a:p>
        </p:txBody>
      </p:sp>
    </p:spTree>
    <p:extLst>
      <p:ext uri="{BB962C8B-B14F-4D97-AF65-F5344CB8AC3E}">
        <p14:creationId xmlns:p14="http://schemas.microsoft.com/office/powerpoint/2010/main" val="347653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Law (standard) never changes; He has made a way for humans to be sanctified through Christ.</a:t>
            </a:r>
          </a:p>
          <a:p>
            <a:r>
              <a:rPr lang="en-US" dirty="0"/>
              <a:t>Psalm 19 and other Psalms</a:t>
            </a:r>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13</a:t>
            </a:fld>
            <a:endParaRPr lang="en-US" dirty="0"/>
          </a:p>
        </p:txBody>
      </p:sp>
    </p:spTree>
    <p:extLst>
      <p:ext uri="{BB962C8B-B14F-4D97-AF65-F5344CB8AC3E}">
        <p14:creationId xmlns:p14="http://schemas.microsoft.com/office/powerpoint/2010/main" val="285057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14</a:t>
            </a:fld>
            <a:endParaRPr lang="en-US" dirty="0"/>
          </a:p>
        </p:txBody>
      </p:sp>
    </p:spTree>
    <p:extLst>
      <p:ext uri="{BB962C8B-B14F-4D97-AF65-F5344CB8AC3E}">
        <p14:creationId xmlns:p14="http://schemas.microsoft.com/office/powerpoint/2010/main" val="686407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Divine Right of Kings degenerates Duet. 17 and I Samuel 8.</a:t>
            </a:r>
          </a:p>
        </p:txBody>
      </p:sp>
      <p:sp>
        <p:nvSpPr>
          <p:cNvPr id="4" name="Slide Number Placeholder 3"/>
          <p:cNvSpPr>
            <a:spLocks noGrp="1"/>
          </p:cNvSpPr>
          <p:nvPr>
            <p:ph type="sldNum" sz="quarter" idx="5"/>
          </p:nvPr>
        </p:nvSpPr>
        <p:spPr/>
        <p:txBody>
          <a:bodyPr/>
          <a:lstStyle/>
          <a:p>
            <a:fld id="{BD2413F8-F71C-7A40-8ED6-4BE0EBAF7C89}" type="slidenum">
              <a:rPr lang="en-US" smtClean="0"/>
              <a:t>15</a:t>
            </a:fld>
            <a:endParaRPr lang="en-US" dirty="0"/>
          </a:p>
        </p:txBody>
      </p:sp>
    </p:spTree>
    <p:extLst>
      <p:ext uri="{BB962C8B-B14F-4D97-AF65-F5344CB8AC3E}">
        <p14:creationId xmlns:p14="http://schemas.microsoft.com/office/powerpoint/2010/main" val="163767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16</a:t>
            </a:fld>
            <a:endParaRPr lang="en-US" dirty="0"/>
          </a:p>
        </p:txBody>
      </p:sp>
    </p:spTree>
    <p:extLst>
      <p:ext uri="{BB962C8B-B14F-4D97-AF65-F5344CB8AC3E}">
        <p14:creationId xmlns:p14="http://schemas.microsoft.com/office/powerpoint/2010/main" val="4037497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17</a:t>
            </a:fld>
            <a:endParaRPr lang="en-US" dirty="0"/>
          </a:p>
        </p:txBody>
      </p:sp>
    </p:spTree>
    <p:extLst>
      <p:ext uri="{BB962C8B-B14F-4D97-AF65-F5344CB8AC3E}">
        <p14:creationId xmlns:p14="http://schemas.microsoft.com/office/powerpoint/2010/main" val="3611598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happening now in the 21</a:t>
            </a:r>
            <a:r>
              <a:rPr lang="en-US" baseline="30000" dirty="0"/>
              <a:t>st</a:t>
            </a:r>
            <a:r>
              <a:rPr lang="en-US" dirty="0"/>
              <a:t> century?  BCE and CE (Common Era)</a:t>
            </a:r>
          </a:p>
        </p:txBody>
      </p:sp>
      <p:sp>
        <p:nvSpPr>
          <p:cNvPr id="4" name="Slide Number Placeholder 3"/>
          <p:cNvSpPr>
            <a:spLocks noGrp="1"/>
          </p:cNvSpPr>
          <p:nvPr>
            <p:ph type="sldNum" sz="quarter" idx="5"/>
          </p:nvPr>
        </p:nvSpPr>
        <p:spPr/>
        <p:txBody>
          <a:bodyPr/>
          <a:lstStyle/>
          <a:p>
            <a:fld id="{BD2413F8-F71C-7A40-8ED6-4BE0EBAF7C89}" type="slidenum">
              <a:rPr lang="en-US" smtClean="0"/>
              <a:t>18</a:t>
            </a:fld>
            <a:endParaRPr lang="en-US" dirty="0"/>
          </a:p>
        </p:txBody>
      </p:sp>
    </p:spTree>
    <p:extLst>
      <p:ext uri="{BB962C8B-B14F-4D97-AF65-F5344CB8AC3E}">
        <p14:creationId xmlns:p14="http://schemas.microsoft.com/office/powerpoint/2010/main" val="1596151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19</a:t>
            </a:fld>
            <a:endParaRPr lang="en-US" dirty="0"/>
          </a:p>
        </p:txBody>
      </p:sp>
    </p:spTree>
    <p:extLst>
      <p:ext uri="{BB962C8B-B14F-4D97-AF65-F5344CB8AC3E}">
        <p14:creationId xmlns:p14="http://schemas.microsoft.com/office/powerpoint/2010/main" val="142715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a:t>
            </a:fld>
            <a:endParaRPr lang="en-US" dirty="0"/>
          </a:p>
        </p:txBody>
      </p:sp>
    </p:spTree>
    <p:extLst>
      <p:ext uri="{BB962C8B-B14F-4D97-AF65-F5344CB8AC3E}">
        <p14:creationId xmlns:p14="http://schemas.microsoft.com/office/powerpoint/2010/main" val="4289906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tracing America’s genesis, so we follow the advance of the Gospel westward.  Additionally, Christianity greatly affected the development of “Western Civilization,’ which, in turn, affected to development of the known world for many centuries, probably into the 20</a:t>
            </a:r>
            <a:r>
              <a:rPr lang="en-US" baseline="30000" dirty="0"/>
              <a:t>th</a:t>
            </a:r>
            <a:r>
              <a:rPr lang="en-US" dirty="0"/>
              <a:t> century. </a:t>
            </a:r>
          </a:p>
        </p:txBody>
      </p:sp>
      <p:sp>
        <p:nvSpPr>
          <p:cNvPr id="4" name="Slide Number Placeholder 3"/>
          <p:cNvSpPr>
            <a:spLocks noGrp="1"/>
          </p:cNvSpPr>
          <p:nvPr>
            <p:ph type="sldNum" sz="quarter" idx="5"/>
          </p:nvPr>
        </p:nvSpPr>
        <p:spPr/>
        <p:txBody>
          <a:bodyPr/>
          <a:lstStyle/>
          <a:p>
            <a:fld id="{BD2413F8-F71C-7A40-8ED6-4BE0EBAF7C89}" type="slidenum">
              <a:rPr lang="en-US" smtClean="0"/>
              <a:t>20</a:t>
            </a:fld>
            <a:endParaRPr lang="en-US" dirty="0"/>
          </a:p>
        </p:txBody>
      </p:sp>
    </p:spTree>
    <p:extLst>
      <p:ext uri="{BB962C8B-B14F-4D97-AF65-F5344CB8AC3E}">
        <p14:creationId xmlns:p14="http://schemas.microsoft.com/office/powerpoint/2010/main" val="363548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21</a:t>
            </a:fld>
            <a:endParaRPr lang="en-US" dirty="0"/>
          </a:p>
        </p:txBody>
      </p:sp>
    </p:spTree>
    <p:extLst>
      <p:ext uri="{BB962C8B-B14F-4D97-AF65-F5344CB8AC3E}">
        <p14:creationId xmlns:p14="http://schemas.microsoft.com/office/powerpoint/2010/main" val="4246745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But you are a chosen race, a royal priesthood, a holy nation, a people for </a:t>
            </a:r>
            <a:r>
              <a:rPr lang="en-US" sz="1200" b="0" i="1" u="none" strike="noStrike" kern="1200" dirty="0">
                <a:solidFill>
                  <a:schemeClr val="tx1"/>
                </a:solidFill>
                <a:effectLst/>
                <a:latin typeface="+mn-lt"/>
                <a:ea typeface="+mn-ea"/>
                <a:cs typeface="+mn-cs"/>
              </a:rPr>
              <a:t>God’s</a:t>
            </a:r>
            <a:r>
              <a:rPr lang="en-US" sz="1200" b="0" i="0" u="none" strike="noStrike" kern="1200" dirty="0">
                <a:solidFill>
                  <a:schemeClr val="tx1"/>
                </a:solidFill>
                <a:effectLst/>
                <a:latin typeface="+mn-lt"/>
                <a:ea typeface="+mn-ea"/>
                <a:cs typeface="+mn-cs"/>
              </a:rPr>
              <a:t> own possession, so that you may proclaim the excellencies of Him who has called you out of darkness into His marvelous light; </a:t>
            </a:r>
            <a:r>
              <a:rPr lang="en-US" sz="1200" b="1" i="0" u="none" strike="noStrike" kern="1200" baseline="300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for you once were not a people, but now you are the people of God; you had not received mercy, but now you have received mercy.”  I Peter 2:9-10</a:t>
            </a:r>
          </a:p>
          <a:p>
            <a:br>
              <a:rPr lang="en-US" dirty="0"/>
            </a:br>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22</a:t>
            </a:fld>
            <a:endParaRPr lang="en-US" dirty="0"/>
          </a:p>
        </p:txBody>
      </p:sp>
    </p:spTree>
    <p:extLst>
      <p:ext uri="{BB962C8B-B14F-4D97-AF65-F5344CB8AC3E}">
        <p14:creationId xmlns:p14="http://schemas.microsoft.com/office/powerpoint/2010/main" val="55932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 if available.  This timeline of God’s Hand in America’s History is displayed in every classroom at Dayspring Christian Academy. Among other things, it shows the flow and maturation of Christian liberty through time. </a:t>
            </a:r>
          </a:p>
        </p:txBody>
      </p:sp>
      <p:sp>
        <p:nvSpPr>
          <p:cNvPr id="4" name="Slide Number Placeholder 3"/>
          <p:cNvSpPr>
            <a:spLocks noGrp="1"/>
          </p:cNvSpPr>
          <p:nvPr>
            <p:ph type="sldNum" sz="quarter" idx="5"/>
          </p:nvPr>
        </p:nvSpPr>
        <p:spPr/>
        <p:txBody>
          <a:bodyPr/>
          <a:lstStyle/>
          <a:p>
            <a:fld id="{BD2413F8-F71C-7A40-8ED6-4BE0EBAF7C89}" type="slidenum">
              <a:rPr lang="en-US" smtClean="0"/>
              <a:t>23</a:t>
            </a:fld>
            <a:endParaRPr lang="en-US" dirty="0"/>
          </a:p>
        </p:txBody>
      </p:sp>
    </p:spTree>
    <p:extLst>
      <p:ext uri="{BB962C8B-B14F-4D97-AF65-F5344CB8AC3E}">
        <p14:creationId xmlns:p14="http://schemas.microsoft.com/office/powerpoint/2010/main" val="86552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Anglo-Saxon Law became the source of English Common Law.</a:t>
            </a:r>
          </a:p>
        </p:txBody>
      </p:sp>
      <p:sp>
        <p:nvSpPr>
          <p:cNvPr id="4" name="Slide Number Placeholder 3"/>
          <p:cNvSpPr>
            <a:spLocks noGrp="1"/>
          </p:cNvSpPr>
          <p:nvPr>
            <p:ph type="sldNum" sz="quarter" idx="5"/>
          </p:nvPr>
        </p:nvSpPr>
        <p:spPr/>
        <p:txBody>
          <a:bodyPr/>
          <a:lstStyle/>
          <a:p>
            <a:fld id="{BD2413F8-F71C-7A40-8ED6-4BE0EBAF7C89}" type="slidenum">
              <a:rPr lang="en-US" smtClean="0"/>
              <a:t>24</a:t>
            </a:fld>
            <a:endParaRPr lang="en-US" dirty="0"/>
          </a:p>
        </p:txBody>
      </p:sp>
    </p:spTree>
    <p:extLst>
      <p:ext uri="{BB962C8B-B14F-4D97-AF65-F5344CB8AC3E}">
        <p14:creationId xmlns:p14="http://schemas.microsoft.com/office/powerpoint/2010/main" val="591050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25</a:t>
            </a:fld>
            <a:endParaRPr lang="en-US" dirty="0"/>
          </a:p>
        </p:txBody>
      </p:sp>
    </p:spTree>
    <p:extLst>
      <p:ext uri="{BB962C8B-B14F-4D97-AF65-F5344CB8AC3E}">
        <p14:creationId xmlns:p14="http://schemas.microsoft.com/office/powerpoint/2010/main" val="409652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Jefferson proposed that the back of the national seal contain a picture the first Anglo-Saxon rulers of England.</a:t>
            </a:r>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26</a:t>
            </a:fld>
            <a:endParaRPr lang="en-US" dirty="0"/>
          </a:p>
        </p:txBody>
      </p:sp>
    </p:spTree>
    <p:extLst>
      <p:ext uri="{BB962C8B-B14F-4D97-AF65-F5344CB8AC3E}">
        <p14:creationId xmlns:p14="http://schemas.microsoft.com/office/powerpoint/2010/main" val="65765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27</a:t>
            </a:fld>
            <a:endParaRPr lang="en-US" dirty="0"/>
          </a:p>
        </p:txBody>
      </p:sp>
    </p:spTree>
    <p:extLst>
      <p:ext uri="{BB962C8B-B14F-4D97-AF65-F5344CB8AC3E}">
        <p14:creationId xmlns:p14="http://schemas.microsoft.com/office/powerpoint/2010/main" val="424662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28</a:t>
            </a:fld>
            <a:endParaRPr lang="en-US" dirty="0"/>
          </a:p>
        </p:txBody>
      </p:sp>
    </p:spTree>
    <p:extLst>
      <p:ext uri="{BB962C8B-B14F-4D97-AF65-F5344CB8AC3E}">
        <p14:creationId xmlns:p14="http://schemas.microsoft.com/office/powerpoint/2010/main" val="897848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29</a:t>
            </a:fld>
            <a:endParaRPr lang="en-US" dirty="0"/>
          </a:p>
        </p:txBody>
      </p:sp>
    </p:spTree>
    <p:extLst>
      <p:ext uri="{BB962C8B-B14F-4D97-AF65-F5344CB8AC3E}">
        <p14:creationId xmlns:p14="http://schemas.microsoft.com/office/powerpoint/2010/main" val="385606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a:t>
            </a:fld>
            <a:endParaRPr lang="en-US" dirty="0"/>
          </a:p>
        </p:txBody>
      </p:sp>
    </p:spTree>
    <p:extLst>
      <p:ext uri="{BB962C8B-B14F-4D97-AF65-F5344CB8AC3E}">
        <p14:creationId xmlns:p14="http://schemas.microsoft.com/office/powerpoint/2010/main" val="3897826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1843, John Overton Choules wrote in his Preface to a reprinted history book,  “ We should never forget that the prison, the scaffold, and the stake were stages in the march of civil and religious liberty which our forefathers had to travel, in order that we might attain our present freedom .… Before our children remove their religious connexions, … before they leave the old paths of God’s Word, … before they barter their birthright for a mess of pottage—let us place in their hands this chronicle of the glorious days of the suffering Churches, and let them know that they are the sons of the men “</a:t>
            </a:r>
            <a:r>
              <a:rPr lang="en-US" sz="1200" i="1" kern="1200" dirty="0">
                <a:solidFill>
                  <a:schemeClr val="tx1"/>
                </a:solidFill>
                <a:effectLst/>
                <a:latin typeface="+mn-lt"/>
                <a:ea typeface="+mn-ea"/>
                <a:cs typeface="+mn-cs"/>
              </a:rPr>
              <a:t>of whom the world was not worthy</a:t>
            </a:r>
            <a:r>
              <a:rPr lang="en-US" sz="1200" kern="1200" dirty="0">
                <a:solidFill>
                  <a:schemeClr val="tx1"/>
                </a:solidFill>
                <a:effectLst/>
                <a:latin typeface="+mn-lt"/>
                <a:ea typeface="+mn-ea"/>
                <a:cs typeface="+mn-cs"/>
              </a:rPr>
              <a:t>,” and whose sufferings for conscience’ sake are here monumentally recorded.</a:t>
            </a:r>
          </a:p>
          <a:p>
            <a:r>
              <a:rPr lang="en-US" sz="1200" kern="1200" dirty="0">
                <a:solidFill>
                  <a:schemeClr val="tx1"/>
                </a:solidFill>
                <a:effectLst/>
                <a:latin typeface="+mn-lt"/>
                <a:ea typeface="+mn-ea"/>
                <a:cs typeface="+mn-cs"/>
              </a:rPr>
              <a:t>Hall, V. M. (2006). </a:t>
            </a:r>
            <a:r>
              <a:rPr lang="en-US" sz="1200" i="1" kern="1200" dirty="0">
                <a:solidFill>
                  <a:schemeClr val="tx1"/>
                </a:solidFill>
                <a:effectLst/>
                <a:latin typeface="+mn-lt"/>
                <a:ea typeface="+mn-ea"/>
                <a:cs typeface="+mn-cs"/>
                <a:hlinkClick r:id="rId3"/>
              </a:rPr>
              <a:t>The Christian history of the Constitution of the United States of America. Christian self-government</a:t>
            </a:r>
            <a:r>
              <a:rPr lang="en-US" sz="1200" kern="1200" dirty="0">
                <a:solidFill>
                  <a:schemeClr val="tx1"/>
                </a:solidFill>
                <a:effectLst/>
                <a:latin typeface="+mn-lt"/>
                <a:ea typeface="+mn-ea"/>
                <a:cs typeface="+mn-cs"/>
              </a:rPr>
              <a:t> (Founders Edition, Vol. 1, pp. 183–184). San Francisco: Foundation for American Christian Education.</a:t>
            </a:r>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30</a:t>
            </a:fld>
            <a:endParaRPr lang="en-US" dirty="0"/>
          </a:p>
        </p:txBody>
      </p:sp>
    </p:spTree>
    <p:extLst>
      <p:ext uri="{BB962C8B-B14F-4D97-AF65-F5344CB8AC3E}">
        <p14:creationId xmlns:p14="http://schemas.microsoft.com/office/powerpoint/2010/main" val="53274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This</a:t>
            </a:r>
            <a:r>
              <a:rPr lang="en-US" sz="1200" kern="1200" baseline="0" dirty="0">
                <a:solidFill>
                  <a:schemeClr val="tx1"/>
                </a:solidFill>
                <a:latin typeface="+mn-lt"/>
                <a:ea typeface="+mn-ea"/>
                <a:cs typeface="+mn-cs"/>
              </a:rPr>
              <a:t> would be the first experiment in being governed by the people themselves - becoming a seed for what will be known as self-government.</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{Note to teachers:  Read the writings of John Robinson and parts of </a:t>
            </a:r>
            <a:r>
              <a:rPr lang="en-US" sz="1200" u="sng" kern="1200" dirty="0">
                <a:solidFill>
                  <a:schemeClr val="tx1"/>
                </a:solidFill>
                <a:latin typeface="+mn-lt"/>
                <a:ea typeface="+mn-ea"/>
                <a:cs typeface="+mn-cs"/>
              </a:rPr>
              <a:t>Of Plimouth Plantation</a:t>
            </a:r>
            <a:r>
              <a:rPr lang="en-US" sz="1200" kern="1200" dirty="0">
                <a:solidFill>
                  <a:schemeClr val="tx1"/>
                </a:solidFill>
                <a:latin typeface="+mn-lt"/>
                <a:ea typeface="+mn-ea"/>
                <a:cs typeface="+mn-cs"/>
              </a:rPr>
              <a:t> by Wm Bradford for more details.  Have students memorize all or part of this</a:t>
            </a:r>
            <a:r>
              <a:rPr lang="en-US" sz="1200" kern="1200" baseline="0" dirty="0">
                <a:solidFill>
                  <a:schemeClr val="tx1"/>
                </a:solidFill>
                <a:latin typeface="+mn-lt"/>
                <a:ea typeface="+mn-ea"/>
                <a:cs typeface="+mn-cs"/>
              </a:rPr>
              <a:t> 2 paragraph document.</a:t>
            </a:r>
            <a:r>
              <a:rPr lang="en-US" sz="1200" kern="1200" dirty="0">
                <a:solidFill>
                  <a:schemeClr val="tx1"/>
                </a:solidFill>
                <a:latin typeface="+mn-lt"/>
                <a:ea typeface="+mn-ea"/>
                <a:cs typeface="+mn-cs"/>
              </a:rPr>
              <a:t>}</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a:p>
            <a:pPr marL="228600" indent="-228600">
              <a:buNone/>
            </a:pPr>
            <a:r>
              <a:rPr lang="en-US" dirty="0"/>
              <a:t>The document is only 2</a:t>
            </a:r>
            <a:r>
              <a:rPr lang="en-US" baseline="0" dirty="0"/>
              <a:t> paragraphs long.  </a:t>
            </a:r>
            <a:r>
              <a:rPr lang="en-US" dirty="0"/>
              <a:t>The 6 basic points of the Mayflower Compact are as follows.</a:t>
            </a:r>
          </a:p>
          <a:p>
            <a:pPr marL="228600" indent="-228600">
              <a:buAutoNum type="arabicPeriod"/>
            </a:pPr>
            <a:r>
              <a:rPr lang="en-US" dirty="0"/>
              <a:t>for the glory of God, and advancement of the Christian faith, and honor of our king and country– THEY</a:t>
            </a:r>
            <a:r>
              <a:rPr lang="en-US" baseline="0" dirty="0"/>
              <a:t> REMAINED LOYAL TO THE KING AS ENGLISHMEN.</a:t>
            </a:r>
            <a:endParaRPr lang="en-US"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a:solidFill>
                  <a:schemeClr val="tx1"/>
                </a:solidFill>
                <a:latin typeface="+mn-lt"/>
                <a:ea typeface="+mn-ea"/>
                <a:cs typeface="+mn-cs"/>
              </a:rPr>
              <a:t>solemnly and mutually in the presence of God, and one another, covenant and combine ourselves together into a civil body politic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a:solidFill>
                  <a:schemeClr val="tx1"/>
                </a:solidFill>
                <a:latin typeface="+mn-lt"/>
                <a:ea typeface="+mn-ea"/>
                <a:cs typeface="+mn-cs"/>
              </a:rPr>
              <a:t>for our better ordering and preservation</a:t>
            </a: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31</a:t>
            </a:fld>
            <a:endParaRPr lang="en-US" dirty="0"/>
          </a:p>
        </p:txBody>
      </p:sp>
    </p:spTree>
    <p:extLst>
      <p:ext uri="{BB962C8B-B14F-4D97-AF65-F5344CB8AC3E}">
        <p14:creationId xmlns:p14="http://schemas.microsoft.com/office/powerpoint/2010/main" val="3434081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kern="1200" dirty="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sz="1200" kern="1200" dirty="0">
                <a:solidFill>
                  <a:schemeClr val="tx1"/>
                </a:solidFill>
                <a:latin typeface="+mn-lt"/>
                <a:ea typeface="+mn-ea"/>
                <a:cs typeface="+mn-cs"/>
              </a:rPr>
              <a:t>hereof, to enact, constitute and frame such just and equal laws, ordinances, acts, constitutions and offices – EVERYONE</a:t>
            </a:r>
            <a:r>
              <a:rPr lang="en-US" sz="1200" kern="1200" baseline="0" dirty="0">
                <a:solidFill>
                  <a:schemeClr val="tx1"/>
                </a:solidFill>
                <a:latin typeface="+mn-lt"/>
                <a:ea typeface="+mn-ea"/>
                <a:cs typeface="+mn-cs"/>
              </a:rPr>
              <a:t> WAS TO BE TREATED EQUALLY UNDER THE LAW.</a:t>
            </a:r>
            <a:endParaRPr lang="en-US" sz="1200" kern="1200" dirty="0">
              <a:solidFill>
                <a:schemeClr val="tx1"/>
              </a:solidFill>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sz="1200" kern="1200" dirty="0">
                <a:solidFill>
                  <a:schemeClr val="tx1"/>
                </a:solidFill>
                <a:latin typeface="+mn-lt"/>
                <a:ea typeface="+mn-ea"/>
                <a:cs typeface="+mn-cs"/>
              </a:rPr>
              <a:t>from time to time, as shall be thought most meet and convenient for the general good of the colony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startAt="4"/>
              <a:tabLst/>
              <a:defRPr/>
            </a:pPr>
            <a:r>
              <a:rPr lang="en-US" sz="1200" kern="1200" dirty="0">
                <a:solidFill>
                  <a:schemeClr val="tx1"/>
                </a:solidFill>
                <a:latin typeface="+mn-lt"/>
                <a:ea typeface="+mn-ea"/>
                <a:cs typeface="+mn-cs"/>
              </a:rPr>
              <a:t>unto which we promise all due submission and obedience.</a:t>
            </a:r>
          </a:p>
          <a:p>
            <a:endParaRPr lang="en-US" dirty="0"/>
          </a:p>
          <a:p>
            <a:pPr eaLnBrk="1" hangingPunct="1">
              <a:lnSpc>
                <a:spcPct val="90000"/>
              </a:lnSpc>
              <a:buFont typeface="Wingdings" pitchFamily="2" charset="2"/>
              <a:buNone/>
              <a:defRPr/>
            </a:pPr>
            <a:r>
              <a:rPr lang="en-US" b="1" i="0" u="sng" baseline="0" dirty="0"/>
              <a:t>To be recorded</a:t>
            </a:r>
            <a:r>
              <a:rPr lang="en-US" b="1" i="1" u="sng" baseline="0" dirty="0"/>
              <a:t>, The Biblical Principles of the Pilgrims would include:</a:t>
            </a:r>
          </a:p>
          <a:p>
            <a:pPr marL="0" marR="0" indent="0" algn="l" defTabSz="914400" rtl="0" eaLnBrk="1" fontAlgn="base" latinLnBrk="0" hangingPunct="1">
              <a:lnSpc>
                <a:spcPct val="90000"/>
              </a:lnSpc>
              <a:spcBef>
                <a:spcPct val="30000"/>
              </a:spcBef>
              <a:spcAft>
                <a:spcPct val="0"/>
              </a:spcAft>
              <a:buClrTx/>
              <a:buSzTx/>
              <a:buFont typeface="Wingdings" pitchFamily="2" charset="2"/>
              <a:buNone/>
              <a:tabLst/>
              <a:defRPr/>
            </a:pPr>
            <a:r>
              <a:rPr lang="en-US" sz="1200" kern="1200" cap="all" baseline="0" dirty="0">
                <a:solidFill>
                  <a:schemeClr val="tx1"/>
                </a:solidFill>
                <a:latin typeface="+mn-lt"/>
                <a:ea typeface="+mn-ea"/>
                <a:cs typeface="+mn-cs"/>
              </a:rPr>
              <a:t>Trust in the Lord and lean not on your own understanding –</a:t>
            </a:r>
            <a:r>
              <a:rPr lang="en-US" sz="1200" b="0" i="0" u="none" kern="1200" cap="none" baseline="0" dirty="0">
                <a:solidFill>
                  <a:schemeClr val="tx1"/>
                </a:solidFill>
                <a:latin typeface="+mn-lt"/>
                <a:ea typeface="+mn-ea"/>
                <a:cs typeface="+mn-cs"/>
              </a:rPr>
              <a:t> </a:t>
            </a:r>
            <a:r>
              <a:rPr lang="en-US" baseline="0" dirty="0"/>
              <a:t>Psalm 37:5, Psalm 84: 11-12 &amp; Prov. 3:5.</a:t>
            </a:r>
            <a:br>
              <a:rPr lang="en-US" dirty="0"/>
            </a:br>
            <a:r>
              <a:rPr lang="en-US" b="0" cap="all" baseline="0" dirty="0"/>
              <a:t>God is spirit, and those who worship Him must worship in spirit and truth</a:t>
            </a:r>
            <a:r>
              <a:rPr lang="en-US" dirty="0"/>
              <a:t> – John 4:24</a:t>
            </a:r>
            <a:endParaRPr lang="en-US" b="0" i="0" u="none" baseline="0" dirty="0"/>
          </a:p>
          <a:p>
            <a:pPr eaLnBrk="1" hangingPunct="1">
              <a:lnSpc>
                <a:spcPct val="90000"/>
              </a:lnSpc>
              <a:buFont typeface="Wingdings" pitchFamily="2" charset="2"/>
              <a:buNone/>
              <a:defRPr/>
            </a:pPr>
            <a:r>
              <a:rPr lang="en-US" sz="1200" b="0" i="0" u="sng" baseline="0" dirty="0"/>
              <a:t>GOVERNMENTAL PRINCIPLES: </a:t>
            </a:r>
            <a:endParaRPr lang="en-US" sz="1200" b="0" i="0" u="none" baseline="0" dirty="0"/>
          </a:p>
          <a:p>
            <a:pPr eaLnBrk="1" hangingPunct="1">
              <a:lnSpc>
                <a:spcPct val="90000"/>
              </a:lnSpc>
              <a:buFont typeface="Wingdings" pitchFamily="2" charset="2"/>
              <a:buNone/>
              <a:defRPr/>
            </a:pPr>
            <a:r>
              <a:rPr lang="en-US" sz="1200" b="0" i="0" u="none" baseline="0" dirty="0"/>
              <a:t>OUR HERITAGE OF CHRISTIAN CHARACTER – They encouraged and helped each other throughout the voyage and first winter.</a:t>
            </a:r>
          </a:p>
          <a:p>
            <a:pPr eaLnBrk="1" hangingPunct="1">
              <a:lnSpc>
                <a:spcPct val="90000"/>
              </a:lnSpc>
              <a:buFont typeface="Wingdings" pitchFamily="2" charset="2"/>
              <a:buNone/>
              <a:defRPr/>
            </a:pPr>
            <a:r>
              <a:rPr lang="en-US" sz="1200" b="0" i="0" u="none" baseline="0" dirty="0"/>
              <a:t>VOLUNTARY CONSENT – They chose to leave home and settle in the New World</a:t>
            </a:r>
          </a:p>
          <a:p>
            <a:pPr eaLnBrk="1" hangingPunct="1">
              <a:lnSpc>
                <a:spcPct val="90000"/>
              </a:lnSpc>
              <a:buFont typeface="Wingdings" pitchFamily="2" charset="2"/>
              <a:buNone/>
              <a:defRPr/>
            </a:pPr>
            <a:r>
              <a:rPr lang="en-US" sz="1200" b="0" i="0" u="none" baseline="0" dirty="0"/>
              <a:t>PLANTING THE SEED OF SELF-GOVERNMENT – These last 2 are exemplified by the Mayflower Compact which created a government formed by the governed</a:t>
            </a:r>
          </a:p>
          <a:p>
            <a:endParaRPr lang="en-US" dirty="0"/>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32</a:t>
            </a:fld>
            <a:endParaRPr lang="en-US" dirty="0"/>
          </a:p>
        </p:txBody>
      </p:sp>
    </p:spTree>
    <p:extLst>
      <p:ext uri="{BB962C8B-B14F-4D97-AF65-F5344CB8AC3E}">
        <p14:creationId xmlns:p14="http://schemas.microsoft.com/office/powerpoint/2010/main" val="57855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Arbella:  A Model of Christian Charity </a:t>
            </a:r>
          </a:p>
        </p:txBody>
      </p:sp>
      <p:sp>
        <p:nvSpPr>
          <p:cNvPr id="4" name="Slide Number Placeholder 3"/>
          <p:cNvSpPr>
            <a:spLocks noGrp="1"/>
          </p:cNvSpPr>
          <p:nvPr>
            <p:ph type="sldNum" sz="quarter" idx="5"/>
          </p:nvPr>
        </p:nvSpPr>
        <p:spPr/>
        <p:txBody>
          <a:bodyPr/>
          <a:lstStyle/>
          <a:p>
            <a:fld id="{BD2413F8-F71C-7A40-8ED6-4BE0EBAF7C89}" type="slidenum">
              <a:rPr lang="en-US" smtClean="0"/>
              <a:t>33</a:t>
            </a:fld>
            <a:endParaRPr lang="en-US" dirty="0"/>
          </a:p>
        </p:txBody>
      </p:sp>
    </p:spTree>
    <p:extLst>
      <p:ext uri="{BB962C8B-B14F-4D97-AF65-F5344CB8AC3E}">
        <p14:creationId xmlns:p14="http://schemas.microsoft.com/office/powerpoint/2010/main" val="226479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34</a:t>
            </a:fld>
            <a:endParaRPr lang="en-US" dirty="0"/>
          </a:p>
        </p:txBody>
      </p:sp>
    </p:spTree>
    <p:extLst>
      <p:ext uri="{BB962C8B-B14F-4D97-AF65-F5344CB8AC3E}">
        <p14:creationId xmlns:p14="http://schemas.microsoft.com/office/powerpoint/2010/main" val="2271512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combined with the Enlightenment played a key role in the development of the democratic mindset of colonial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No one religious sect could unify the 13 colonies against Britain, but… the shared Christian convictions regarding the nature of sin, virtue, and divine Providence did!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No one religious sect could unify the 13 colonies against Britain, but… the shared Christian convictions regarding the nature of sin, virtue, and divine Providence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35</a:t>
            </a:fld>
            <a:endParaRPr lang="en-US" dirty="0"/>
          </a:p>
        </p:txBody>
      </p:sp>
    </p:spTree>
    <p:extLst>
      <p:ext uri="{BB962C8B-B14F-4D97-AF65-F5344CB8AC3E}">
        <p14:creationId xmlns:p14="http://schemas.microsoft.com/office/powerpoint/2010/main" val="4021676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combined with the Enlightenment played a key role in the development of the democratic mindset of colonial Americans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36</a:t>
            </a:fld>
            <a:endParaRPr lang="en-US" dirty="0"/>
          </a:p>
        </p:txBody>
      </p:sp>
    </p:spTree>
    <p:extLst>
      <p:ext uri="{BB962C8B-B14F-4D97-AF65-F5344CB8AC3E}">
        <p14:creationId xmlns:p14="http://schemas.microsoft.com/office/powerpoint/2010/main" val="1082832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Franklin, B. (1784). “American Characteristics,” </a:t>
            </a:r>
            <a:r>
              <a:rPr lang="en-US" sz="1200" i="1" dirty="0"/>
              <a:t>America </a:t>
            </a:r>
            <a:r>
              <a:rPr lang="en-US" sz="1200" dirty="0"/>
              <a:t>(Chicago: VFWUS), vol. IV, p. 76	</a:t>
            </a:r>
          </a:p>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37</a:t>
            </a:fld>
            <a:endParaRPr lang="en-US" dirty="0"/>
          </a:p>
        </p:txBody>
      </p:sp>
    </p:spTree>
    <p:extLst>
      <p:ext uri="{BB962C8B-B14F-4D97-AF65-F5344CB8AC3E}">
        <p14:creationId xmlns:p14="http://schemas.microsoft.com/office/powerpoint/2010/main" val="3572729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38</a:t>
            </a:fld>
            <a:endParaRPr lang="en-US" dirty="0"/>
          </a:p>
        </p:txBody>
      </p:sp>
    </p:spTree>
    <p:extLst>
      <p:ext uri="{BB962C8B-B14F-4D97-AF65-F5344CB8AC3E}">
        <p14:creationId xmlns:p14="http://schemas.microsoft.com/office/powerpoint/2010/main" val="3305170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39</a:t>
            </a:fld>
            <a:endParaRPr lang="en-US" dirty="0"/>
          </a:p>
        </p:txBody>
      </p:sp>
    </p:spTree>
    <p:extLst>
      <p:ext uri="{BB962C8B-B14F-4D97-AF65-F5344CB8AC3E}">
        <p14:creationId xmlns:p14="http://schemas.microsoft.com/office/powerpoint/2010/main" val="211843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4</a:t>
            </a:fld>
            <a:endParaRPr lang="en-US" dirty="0"/>
          </a:p>
        </p:txBody>
      </p:sp>
    </p:spTree>
    <p:extLst>
      <p:ext uri="{BB962C8B-B14F-4D97-AF65-F5344CB8AC3E}">
        <p14:creationId xmlns:p14="http://schemas.microsoft.com/office/powerpoint/2010/main" val="3049461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40</a:t>
            </a:fld>
            <a:endParaRPr lang="en-US" dirty="0"/>
          </a:p>
        </p:txBody>
      </p:sp>
    </p:spTree>
    <p:extLst>
      <p:ext uri="{BB962C8B-B14F-4D97-AF65-F5344CB8AC3E}">
        <p14:creationId xmlns:p14="http://schemas.microsoft.com/office/powerpoint/2010/main" val="19194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5</a:t>
            </a:fld>
            <a:endParaRPr lang="en-US" dirty="0"/>
          </a:p>
        </p:txBody>
      </p:sp>
    </p:spTree>
    <p:extLst>
      <p:ext uri="{BB962C8B-B14F-4D97-AF65-F5344CB8AC3E}">
        <p14:creationId xmlns:p14="http://schemas.microsoft.com/office/powerpoint/2010/main" val="249301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6</a:t>
            </a:fld>
            <a:endParaRPr lang="en-US" dirty="0"/>
          </a:p>
        </p:txBody>
      </p:sp>
    </p:spTree>
    <p:extLst>
      <p:ext uri="{BB962C8B-B14F-4D97-AF65-F5344CB8AC3E}">
        <p14:creationId xmlns:p14="http://schemas.microsoft.com/office/powerpoint/2010/main" val="157030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413F8-F71C-7A40-8ED6-4BE0EBAF7C89}" type="slidenum">
              <a:rPr lang="en-US" smtClean="0"/>
              <a:t>7</a:t>
            </a:fld>
            <a:endParaRPr lang="en-US" dirty="0"/>
          </a:p>
        </p:txBody>
      </p:sp>
    </p:spTree>
    <p:extLst>
      <p:ext uri="{BB962C8B-B14F-4D97-AF65-F5344CB8AC3E}">
        <p14:creationId xmlns:p14="http://schemas.microsoft.com/office/powerpoint/2010/main" val="261398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handout.</a:t>
            </a:r>
          </a:p>
        </p:txBody>
      </p:sp>
      <p:sp>
        <p:nvSpPr>
          <p:cNvPr id="4" name="Slide Number Placeholder 3"/>
          <p:cNvSpPr>
            <a:spLocks noGrp="1"/>
          </p:cNvSpPr>
          <p:nvPr>
            <p:ph type="sldNum" sz="quarter" idx="5"/>
          </p:nvPr>
        </p:nvSpPr>
        <p:spPr/>
        <p:txBody>
          <a:bodyPr/>
          <a:lstStyle/>
          <a:p>
            <a:fld id="{BD2413F8-F71C-7A40-8ED6-4BE0EBAF7C89}" type="slidenum">
              <a:rPr lang="en-US" smtClean="0"/>
              <a:t>8</a:t>
            </a:fld>
            <a:endParaRPr lang="en-US" dirty="0"/>
          </a:p>
        </p:txBody>
      </p:sp>
    </p:spTree>
    <p:extLst>
      <p:ext uri="{BB962C8B-B14F-4D97-AF65-F5344CB8AC3E}">
        <p14:creationId xmlns:p14="http://schemas.microsoft.com/office/powerpoint/2010/main" val="20537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CREATION: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is a major link for believers in God as Creator.</a:t>
            </a:r>
            <a:r>
              <a:rPr lang="en-US" baseline="0" dirty="0"/>
              <a:t> “In the beginning, God…”   If the world did not begin as God tells us in Scripture, then what other part of Scripture can we believe?  If, as Paul records to Timothy, “</a:t>
            </a:r>
            <a:r>
              <a:rPr lang="en-US" b="0" dirty="0"/>
              <a:t>All Scripture is God-breathed and is </a:t>
            </a:r>
            <a:r>
              <a:rPr lang="en-US" dirty="0"/>
              <a:t>useful for teaching, rebuking, correcting and training in righteousness,</a:t>
            </a:r>
            <a:r>
              <a:rPr lang="en-US" baseline="0" dirty="0"/>
              <a:t>” then all of Scripture is truth.</a:t>
            </a:r>
            <a:endParaRPr lang="en-US" sz="1200" kern="1200" dirty="0">
              <a:solidFill>
                <a:schemeClr val="tx1"/>
              </a:solidFill>
              <a:latin typeface="+mn-lt"/>
              <a:ea typeface="+mn-ea"/>
              <a:cs typeface="+mn-cs"/>
            </a:endParaRPr>
          </a:p>
          <a:p>
            <a:r>
              <a:rPr lang="en-US" baseline="0" dirty="0"/>
              <a:t>There are many questions about creation that need to be answered by the believer in order to verify their world view.   Ponder and answer these questions to test your belief system = your worldview.   </a:t>
            </a:r>
          </a:p>
          <a:p>
            <a:r>
              <a:rPr lang="en-US" baseline="0" dirty="0"/>
              <a:t>(Suggestion to teachers:  Read some of the research and challenges to our thinking that Ken Ham, </a:t>
            </a:r>
            <a:r>
              <a:rPr lang="en-US" dirty="0"/>
              <a:t>Australian President/CEO of Answers in Genesis USA has written at  www.</a:t>
            </a:r>
            <a:r>
              <a:rPr lang="en-US" sz="1200" kern="1200" dirty="0">
                <a:solidFill>
                  <a:schemeClr val="tx1"/>
                </a:solidFill>
                <a:latin typeface="+mn-lt"/>
                <a:ea typeface="+mn-ea"/>
                <a:cs typeface="+mn-cs"/>
              </a:rPr>
              <a:t>answersingenesis.org  </a:t>
            </a:r>
            <a:r>
              <a:rPr lang="en-US" dirty="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For your notebook, create a title page – usually a picture (God’s hands under the world).</a:t>
            </a:r>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{Note to teacher:</a:t>
            </a:r>
            <a:r>
              <a:rPr lang="en-US" baseline="0" dirty="0"/>
              <a:t>  A title page could include any number of creative renderings of the world as a perfect place!}  </a:t>
            </a:r>
          </a:p>
          <a:p>
            <a:endParaRPr lang="en-US" baseline="0" dirty="0"/>
          </a:p>
          <a:p>
            <a:r>
              <a:rPr lang="en-US" sz="1200" kern="1200" dirty="0">
                <a:solidFill>
                  <a:schemeClr val="tx1"/>
                </a:solidFill>
                <a:latin typeface="+mn-lt"/>
                <a:ea typeface="+mn-ea"/>
                <a:cs typeface="+mn-cs"/>
              </a:rPr>
              <a:t>Read Genesis Ch. 1 and Ch. 2   Draw the 6 days of creation including what was created on each day.</a:t>
            </a:r>
            <a:endParaRPr lang="en-US" baseline="0" dirty="0"/>
          </a:p>
          <a:p>
            <a:endParaRPr lang="en-US" baseline="0" dirty="0"/>
          </a:p>
          <a:p>
            <a:r>
              <a:rPr lang="en-US" b="1" i="0" u="sng" baseline="0" dirty="0"/>
              <a:t>To be recorded</a:t>
            </a:r>
            <a:r>
              <a:rPr lang="en-US" b="1" i="1" u="sng" baseline="0" dirty="0"/>
              <a:t>, The Biblical Principles of Creation would include:</a:t>
            </a:r>
          </a:p>
          <a:p>
            <a:r>
              <a:rPr lang="en-US" cap="all" baseline="0" dirty="0"/>
              <a:t>God is the maker of heaven and earth and all things visible and invisible </a:t>
            </a:r>
            <a:r>
              <a:rPr lang="en-US" baseline="0" dirty="0"/>
              <a:t>– a belief that each person must decide upon. </a:t>
            </a:r>
          </a:p>
          <a:p>
            <a:r>
              <a:rPr lang="en-US" cap="all" baseline="0" dirty="0"/>
              <a:t>Through Him all things are made and have their being</a:t>
            </a:r>
            <a:r>
              <a:rPr lang="en-US" baseline="0" dirty="0"/>
              <a:t> – Colossians 1 </a:t>
            </a:r>
          </a:p>
          <a:p>
            <a:r>
              <a:rPr lang="en-US" cap="all" baseline="0" dirty="0"/>
              <a:t>Christ is the Word and the Word is God – J</a:t>
            </a:r>
            <a:r>
              <a:rPr lang="en-US" cap="none" baseline="0" dirty="0"/>
              <a:t>ohn 1:1 and Genesis 1:1</a:t>
            </a:r>
            <a:endParaRPr lang="en-US" cap="all" baseline="0"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cap="all" baseline="0" dirty="0"/>
              <a:t>For as through the one man’s disobedience the many were made sinners, even so through the obedience of the One the many will be made righteous. – </a:t>
            </a:r>
            <a:r>
              <a:rPr lang="en-US" b="0" cap="none" baseline="0" dirty="0"/>
              <a:t>Romans 5.</a:t>
            </a:r>
            <a:br>
              <a:rPr lang="en-US" dirty="0"/>
            </a:br>
            <a:r>
              <a:rPr lang="en-US" u="sng" cap="all" baseline="0" dirty="0"/>
              <a:t>Governmental Principle</a:t>
            </a:r>
            <a:r>
              <a:rPr lang="en-US" cap="all" baseline="0"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cap="all" baseline="0" dirty="0"/>
              <a:t>God’s principle of individuality </a:t>
            </a:r>
            <a:r>
              <a:rPr lang="en-US" baseline="0" dirty="0"/>
              <a:t>– from different stripes on each zebra, to the types of thousands of beetles, to our ear prints and eye scans, our Creator has made so many individual markers and purposes for his creation.</a:t>
            </a:r>
          </a:p>
        </p:txBody>
      </p:sp>
      <p:sp>
        <p:nvSpPr>
          <p:cNvPr id="4" name="Slide Number Placeholder 3"/>
          <p:cNvSpPr>
            <a:spLocks noGrp="1"/>
          </p:cNvSpPr>
          <p:nvPr>
            <p:ph type="sldNum" sz="quarter" idx="10"/>
          </p:nvPr>
        </p:nvSpPr>
        <p:spPr/>
        <p:txBody>
          <a:bodyPr/>
          <a:lstStyle/>
          <a:p>
            <a:pPr>
              <a:defRPr/>
            </a:pPr>
            <a:fld id="{F11BBB78-8C0E-43B6-ACDB-CB0A728D6B68}" type="slidenum">
              <a:rPr lang="en-US" smtClean="0"/>
              <a:pPr>
                <a:defRPr/>
              </a:pPr>
              <a:t>9</a:t>
            </a:fld>
            <a:endParaRPr lang="en-US" dirty="0"/>
          </a:p>
        </p:txBody>
      </p:sp>
    </p:spTree>
    <p:extLst>
      <p:ext uri="{BB962C8B-B14F-4D97-AF65-F5344CB8AC3E}">
        <p14:creationId xmlns:p14="http://schemas.microsoft.com/office/powerpoint/2010/main" val="349561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AEF11F-B917-4DA9-A451-36B41C9CB9DE}" type="slidenum">
              <a:rPr lang="en-US" smtClean="0"/>
              <a:t>‹#›</a:t>
            </a:fld>
            <a:endParaRPr lang="en-US" dirty="0"/>
          </a:p>
        </p:txBody>
      </p:sp>
    </p:spTree>
    <p:extLst>
      <p:ext uri="{BB962C8B-B14F-4D97-AF65-F5344CB8AC3E}">
        <p14:creationId xmlns:p14="http://schemas.microsoft.com/office/powerpoint/2010/main" val="404554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36492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340964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45370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322135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122749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69918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95830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89758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393120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dirty="0"/>
          </a:p>
        </p:txBody>
      </p:sp>
    </p:spTree>
    <p:extLst>
      <p:ext uri="{BB962C8B-B14F-4D97-AF65-F5344CB8AC3E}">
        <p14:creationId xmlns:p14="http://schemas.microsoft.com/office/powerpoint/2010/main" val="246468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C4CEC-16D5-4229-B4DE-FDE9B679D7E2}" type="datetimeFigureOut">
              <a:rPr lang="en-US" smtClean="0"/>
              <a:t>3/16/2021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BAE4E6-4D12-4A48-9B6B-6FA0B79BEE93}" type="slidenum">
              <a:rPr lang="en-US" smtClean="0"/>
              <a:t>‹#›</a:t>
            </a:fld>
            <a:endParaRPr lang="en-US" dirty="0"/>
          </a:p>
        </p:txBody>
      </p:sp>
    </p:spTree>
    <p:extLst>
      <p:ext uri="{BB962C8B-B14F-4D97-AF65-F5344CB8AC3E}">
        <p14:creationId xmlns:p14="http://schemas.microsoft.com/office/powerpoint/2010/main" val="267070558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63A99-5D44-CC46-8FC0-F8E58B135970}"/>
              </a:ext>
            </a:extLst>
          </p:cNvPr>
          <p:cNvSpPr>
            <a:spLocks noGrp="1"/>
          </p:cNvSpPr>
          <p:nvPr>
            <p:ph type="ctrTitle"/>
          </p:nvPr>
        </p:nvSpPr>
        <p:spPr>
          <a:xfrm>
            <a:off x="685800" y="748734"/>
            <a:ext cx="7772400" cy="1102519"/>
          </a:xfrm>
        </p:spPr>
        <p:txBody>
          <a:bodyPr>
            <a:noAutofit/>
          </a:bodyPr>
          <a:lstStyle/>
          <a:p>
            <a:r>
              <a:rPr lang="en-US" sz="4000" b="1" dirty="0">
                <a:latin typeface="Garamond" panose="02020404030301010803" pitchFamily="18" charset="0"/>
              </a:rPr>
              <a:t>God’s Hand in America’s  History</a:t>
            </a:r>
            <a:br>
              <a:rPr lang="en-US" sz="4000" b="1" dirty="0">
                <a:latin typeface="Garamond" panose="02020404030301010803" pitchFamily="18" charset="0"/>
              </a:rPr>
            </a:br>
            <a:r>
              <a:rPr lang="en-US" sz="4000" b="1" dirty="0">
                <a:latin typeface="Garamond" panose="02020404030301010803" pitchFamily="18" charset="0"/>
              </a:rPr>
              <a:t>Part 1</a:t>
            </a:r>
          </a:p>
        </p:txBody>
      </p:sp>
      <p:sp>
        <p:nvSpPr>
          <p:cNvPr id="2" name="Subtitle 1">
            <a:extLst>
              <a:ext uri="{FF2B5EF4-FFF2-40B4-BE49-F238E27FC236}">
                <a16:creationId xmlns:a16="http://schemas.microsoft.com/office/drawing/2014/main" id="{85CA7085-D799-0F48-A66C-85ED14A27B23}"/>
              </a:ext>
            </a:extLst>
          </p:cNvPr>
          <p:cNvSpPr>
            <a:spLocks noGrp="1"/>
          </p:cNvSpPr>
          <p:nvPr>
            <p:ph type="subTitle" idx="1"/>
          </p:nvPr>
        </p:nvSpPr>
        <p:spPr>
          <a:xfrm>
            <a:off x="1371600" y="2424793"/>
            <a:ext cx="6400800" cy="1314450"/>
          </a:xfrm>
        </p:spPr>
        <p:txBody>
          <a:bodyPr>
            <a:normAutofit/>
          </a:bodyPr>
          <a:lstStyle/>
          <a:p>
            <a:r>
              <a:rPr lang="en-US" sz="4800" b="1" dirty="0">
                <a:solidFill>
                  <a:srgbClr val="000000"/>
                </a:solidFill>
                <a:latin typeface="Garamond" panose="02020404030301010803" pitchFamily="18" charset="0"/>
              </a:rPr>
              <a:t>Liberty!</a:t>
            </a:r>
          </a:p>
        </p:txBody>
      </p:sp>
    </p:spTree>
    <p:extLst>
      <p:ext uri="{BB962C8B-B14F-4D97-AF65-F5344CB8AC3E}">
        <p14:creationId xmlns:p14="http://schemas.microsoft.com/office/powerpoint/2010/main" val="184950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n-US" sz="4400" b="1" dirty="0">
                <a:latin typeface="Garamond" panose="02020404030301010803" pitchFamily="18" charset="0"/>
              </a:rPr>
              <a:t>Creation</a:t>
            </a:r>
          </a:p>
        </p:txBody>
      </p:sp>
      <p:sp>
        <p:nvSpPr>
          <p:cNvPr id="8195" name="Rectangle 3"/>
          <p:cNvSpPr>
            <a:spLocks noGrp="1" noChangeArrowheads="1"/>
          </p:cNvSpPr>
          <p:nvPr>
            <p:ph idx="1"/>
          </p:nvPr>
        </p:nvSpPr>
        <p:spPr>
          <a:xfrm>
            <a:off x="457200" y="1200151"/>
            <a:ext cx="8343900" cy="3737370"/>
          </a:xfrm>
        </p:spPr>
        <p:txBody>
          <a:bodyPr>
            <a:noAutofit/>
          </a:bodyPr>
          <a:lstStyle/>
          <a:p>
            <a:r>
              <a:rPr lang="en-US" sz="3200" b="1" dirty="0">
                <a:latin typeface="Garamond" panose="02020404030301010803" pitchFamily="18" charset="0"/>
              </a:rPr>
              <a:t>Adam and Eve – created in God’s Image for His eternal purposes. (Eph. 3:8-12)</a:t>
            </a:r>
          </a:p>
          <a:p>
            <a:r>
              <a:rPr lang="en-US" sz="3200" b="1" dirty="0">
                <a:latin typeface="Garamond" panose="02020404030301010803" pitchFamily="18" charset="0"/>
              </a:rPr>
              <a:t>Sin entered the human race and every person going forward was corrupted. (Gen. </a:t>
            </a:r>
            <a:r>
              <a:rPr lang="en-US" b="1" dirty="0">
                <a:latin typeface="Garamond" panose="02020404030301010803" pitchFamily="18" charset="0"/>
              </a:rPr>
              <a:t>3)</a:t>
            </a:r>
          </a:p>
          <a:p>
            <a:pPr marL="0" indent="0">
              <a:buNone/>
            </a:pPr>
            <a:endParaRPr lang="en-US" sz="1600" b="1" dirty="0">
              <a:latin typeface="Garamond" panose="02020404030301010803" pitchFamily="18" charset="0"/>
            </a:endParaRPr>
          </a:p>
          <a:p>
            <a:pPr marL="0" indent="0">
              <a:buNone/>
            </a:pPr>
            <a:r>
              <a:rPr lang="en-US" sz="2400" b="1" i="1" dirty="0">
                <a:latin typeface="Garamond" panose="02020404030301010803" pitchFamily="18" charset="0"/>
              </a:rPr>
              <a:t>Principles:  	God’s Principle of Individuality (GPI)</a:t>
            </a:r>
          </a:p>
          <a:p>
            <a:pPr marL="2057400" lvl="6" indent="0">
              <a:buNone/>
            </a:pPr>
            <a:r>
              <a:rPr lang="en-US" sz="2400" b="1" i="1" dirty="0">
                <a:latin typeface="Garamond" panose="02020404030301010803" pitchFamily="18" charset="0"/>
              </a:rPr>
              <a:t>Self-Government  (CSG)</a:t>
            </a:r>
          </a:p>
          <a:p>
            <a:pPr marL="2057400" lvl="6" indent="0">
              <a:buNone/>
            </a:pPr>
            <a:r>
              <a:rPr lang="en-US" sz="2400" b="1" i="1" dirty="0">
                <a:latin typeface="Garamond" panose="02020404030301010803" pitchFamily="18" charset="0"/>
              </a:rPr>
              <a:t>Christian Character (CC)</a:t>
            </a:r>
          </a:p>
          <a:p>
            <a:pPr eaLnBrk="1" hangingPunct="1">
              <a:buNone/>
            </a:pPr>
            <a:endParaRPr lang="en-US" sz="3200" b="1" dirty="0">
              <a:latin typeface="Garamond" panose="02020404030301010803" pitchFamily="18" charset="0"/>
            </a:endParaRPr>
          </a:p>
        </p:txBody>
      </p:sp>
    </p:spTree>
    <p:extLst>
      <p:ext uri="{BB962C8B-B14F-4D97-AF65-F5344CB8AC3E}">
        <p14:creationId xmlns:p14="http://schemas.microsoft.com/office/powerpoint/2010/main" val="1692851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latin typeface="Garamond" panose="02020404030301010803" pitchFamily="18" charset="0"/>
              </a:rPr>
              <a:t>Early Civilizations After the Flood</a:t>
            </a:r>
          </a:p>
        </p:txBody>
      </p:sp>
      <p:sp>
        <p:nvSpPr>
          <p:cNvPr id="3" name="Content Placeholder 2"/>
          <p:cNvSpPr>
            <a:spLocks noGrp="1"/>
          </p:cNvSpPr>
          <p:nvPr>
            <p:ph idx="1"/>
          </p:nvPr>
        </p:nvSpPr>
        <p:spPr>
          <a:xfrm>
            <a:off x="130629" y="1200149"/>
            <a:ext cx="8882742" cy="3737371"/>
          </a:xfrm>
        </p:spPr>
        <p:txBody>
          <a:bodyPr>
            <a:noAutofit/>
          </a:bodyPr>
          <a:lstStyle/>
          <a:p>
            <a:pPr>
              <a:lnSpc>
                <a:spcPct val="90000"/>
              </a:lnSpc>
              <a:defRPr/>
            </a:pPr>
            <a:r>
              <a:rPr lang="en-US" sz="3200" b="1" dirty="0">
                <a:latin typeface="Garamond" panose="02020404030301010803" pitchFamily="18" charset="0"/>
              </a:rPr>
              <a:t>Three strains of humankind from Noah’s seed</a:t>
            </a:r>
          </a:p>
          <a:p>
            <a:pPr>
              <a:lnSpc>
                <a:spcPct val="90000"/>
              </a:lnSpc>
              <a:defRPr/>
            </a:pPr>
            <a:r>
              <a:rPr lang="en-US" sz="3200" b="1" dirty="0">
                <a:latin typeface="Garamond" panose="02020404030301010803" pitchFamily="18" charset="0"/>
              </a:rPr>
              <a:t>The curse from Adam’s failure still in effect</a:t>
            </a:r>
          </a:p>
          <a:p>
            <a:pPr>
              <a:lnSpc>
                <a:spcPct val="90000"/>
              </a:lnSpc>
              <a:defRPr/>
            </a:pPr>
            <a:r>
              <a:rPr lang="en-US" sz="3200" b="1" dirty="0">
                <a:latin typeface="Garamond" panose="02020404030301010803" pitchFamily="18" charset="0"/>
              </a:rPr>
              <a:t>Humanistic civil government established </a:t>
            </a:r>
            <a:r>
              <a:rPr lang="en-US" sz="2000" b="1" dirty="0">
                <a:latin typeface="Garamond" panose="02020404030301010803" pitchFamily="18" charset="0"/>
              </a:rPr>
              <a:t>(Gen. 9:5-7)</a:t>
            </a:r>
          </a:p>
          <a:p>
            <a:pPr>
              <a:lnSpc>
                <a:spcPct val="90000"/>
              </a:lnSpc>
              <a:defRPr/>
            </a:pPr>
            <a:r>
              <a:rPr lang="en-US" sz="3200" b="1" dirty="0">
                <a:latin typeface="Garamond" panose="02020404030301010803" pitchFamily="18" charset="0"/>
              </a:rPr>
              <a:t>Rivers: sites of early civilizations </a:t>
            </a:r>
          </a:p>
          <a:p>
            <a:pPr>
              <a:lnSpc>
                <a:spcPct val="90000"/>
              </a:lnSpc>
              <a:defRPr/>
            </a:pPr>
            <a:r>
              <a:rPr lang="en-US" sz="3200" b="1" dirty="0">
                <a:latin typeface="Garamond" panose="02020404030301010803" pitchFamily="18" charset="0"/>
              </a:rPr>
              <a:t>Language differentiation at Babel </a:t>
            </a:r>
          </a:p>
          <a:p>
            <a:pPr marL="0" indent="0">
              <a:lnSpc>
                <a:spcPct val="90000"/>
              </a:lnSpc>
              <a:buNone/>
              <a:defRPr/>
            </a:pPr>
            <a:r>
              <a:rPr lang="en-US" sz="2400" b="1" i="1" dirty="0">
                <a:latin typeface="Garamond" panose="02020404030301010803" pitchFamily="18" charset="0"/>
              </a:rPr>
              <a:t>Principles:  	GPI </a:t>
            </a:r>
          </a:p>
          <a:p>
            <a:pPr marL="2057400" lvl="6" indent="0">
              <a:lnSpc>
                <a:spcPct val="90000"/>
              </a:lnSpc>
              <a:buNone/>
              <a:defRPr/>
            </a:pPr>
            <a:r>
              <a:rPr lang="en-US" sz="2400" b="1" i="1" dirty="0">
                <a:latin typeface="Garamond" panose="02020404030301010803" pitchFamily="18" charset="0"/>
              </a:rPr>
              <a:t>CSG</a:t>
            </a:r>
          </a:p>
          <a:p>
            <a:pPr marL="2057400" lvl="6" indent="0">
              <a:lnSpc>
                <a:spcPct val="90000"/>
              </a:lnSpc>
              <a:buNone/>
              <a:defRPr/>
            </a:pPr>
            <a:r>
              <a:rPr lang="en-US" sz="2400" b="1" i="1" dirty="0">
                <a:latin typeface="Garamond" panose="02020404030301010803" pitchFamily="18" charset="0"/>
              </a:rPr>
              <a:t>CC</a:t>
            </a:r>
          </a:p>
          <a:p>
            <a:endParaRPr lang="en-US" sz="3200" b="1" dirty="0">
              <a:latin typeface="Garamond" panose="02020404030301010803" pitchFamily="18" charset="0"/>
            </a:endParaRPr>
          </a:p>
        </p:txBody>
      </p:sp>
    </p:spTree>
    <p:extLst>
      <p:ext uri="{BB962C8B-B14F-4D97-AF65-F5344CB8AC3E}">
        <p14:creationId xmlns:p14="http://schemas.microsoft.com/office/powerpoint/2010/main" val="2758949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30F5-388B-3C40-A747-067B928C3B7D}"/>
              </a:ext>
            </a:extLst>
          </p:cNvPr>
          <p:cNvSpPr>
            <a:spLocks noGrp="1"/>
          </p:cNvSpPr>
          <p:nvPr>
            <p:ph type="title"/>
          </p:nvPr>
        </p:nvSpPr>
        <p:spPr/>
        <p:txBody>
          <a:bodyPr>
            <a:normAutofit fontScale="90000"/>
          </a:bodyPr>
          <a:lstStyle/>
          <a:p>
            <a:r>
              <a:rPr lang="en-US" sz="4400" b="1" dirty="0">
                <a:latin typeface="Garamond" panose="02020404030301010803" pitchFamily="18" charset="0"/>
              </a:rPr>
              <a:t>The Law of God is Given to Israel</a:t>
            </a:r>
          </a:p>
        </p:txBody>
      </p:sp>
      <p:sp>
        <p:nvSpPr>
          <p:cNvPr id="3" name="Content Placeholder 2">
            <a:extLst>
              <a:ext uri="{FF2B5EF4-FFF2-40B4-BE49-F238E27FC236}">
                <a16:creationId xmlns:a16="http://schemas.microsoft.com/office/drawing/2014/main" id="{7B51F471-6EA1-8A4B-B0EE-C76CDE7039EA}"/>
              </a:ext>
            </a:extLst>
          </p:cNvPr>
          <p:cNvSpPr>
            <a:spLocks noGrp="1"/>
          </p:cNvSpPr>
          <p:nvPr>
            <p:ph idx="1"/>
          </p:nvPr>
        </p:nvSpPr>
        <p:spPr>
          <a:xfrm>
            <a:off x="457200" y="1200150"/>
            <a:ext cx="8686800" cy="3943349"/>
          </a:xfrm>
        </p:spPr>
        <p:txBody>
          <a:bodyPr>
            <a:normAutofit/>
          </a:bodyPr>
          <a:lstStyle/>
          <a:p>
            <a:r>
              <a:rPr lang="en-US" sz="3200" b="1" dirty="0">
                <a:latin typeface="Garamond" panose="02020404030301010803" pitchFamily="18" charset="0"/>
              </a:rPr>
              <a:t>Israel to be an example to the nations</a:t>
            </a:r>
          </a:p>
          <a:p>
            <a:r>
              <a:rPr lang="en-US" sz="3200" b="1" dirty="0">
                <a:latin typeface="Garamond" panose="02020404030301010803" pitchFamily="18" charset="0"/>
              </a:rPr>
              <a:t>The Law consists of Civil (temporal) and Ceremonial (spiritual) laws</a:t>
            </a:r>
          </a:p>
          <a:p>
            <a:r>
              <a:rPr lang="en-US" sz="3200" b="1" dirty="0">
                <a:latin typeface="Garamond" panose="02020404030301010803" pitchFamily="18" charset="0"/>
              </a:rPr>
              <a:t>The Law was a tutor to point man toward the only solution re: his sin dilemma (i.e., his need for a Savior)</a:t>
            </a:r>
          </a:p>
          <a:p>
            <a:r>
              <a:rPr lang="en-US" sz="3200" b="1" dirty="0">
                <a:latin typeface="Garamond" panose="02020404030301010803" pitchFamily="18" charset="0"/>
              </a:rPr>
              <a:t>Establishment of the Hebrew Republic</a:t>
            </a:r>
          </a:p>
        </p:txBody>
      </p:sp>
    </p:spTree>
    <p:extLst>
      <p:ext uri="{BB962C8B-B14F-4D97-AF65-F5344CB8AC3E}">
        <p14:creationId xmlns:p14="http://schemas.microsoft.com/office/powerpoint/2010/main" val="30529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lstStyle/>
          <a:p>
            <a:r>
              <a:rPr lang="en-US" b="1" dirty="0"/>
              <a:t>God’s Perfect Standard Revealed</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a:xfrm>
            <a:off x="0" y="1200151"/>
            <a:ext cx="9144000" cy="3394472"/>
          </a:xfrm>
        </p:spPr>
        <p:txBody>
          <a:bodyPr>
            <a:noAutofit/>
          </a:bodyPr>
          <a:lstStyle/>
          <a:p>
            <a:pPr marL="0" indent="0">
              <a:buNone/>
            </a:pPr>
            <a:r>
              <a:rPr lang="en-US" sz="3200" b="1" dirty="0">
                <a:latin typeface="Garamond" panose="02020404030301010803" pitchFamily="18" charset="0"/>
              </a:rPr>
              <a:t>Law:  A revelation of the state of reality (God’s view; TRUTH).  Applications on Earth: </a:t>
            </a:r>
          </a:p>
          <a:p>
            <a:r>
              <a:rPr lang="en-US" sz="3200" b="1" dirty="0">
                <a:latin typeface="Garamond" panose="02020404030301010803" pitchFamily="18" charset="0"/>
              </a:rPr>
              <a:t>Moral Law – applicable to all peoples in all times</a:t>
            </a:r>
          </a:p>
          <a:p>
            <a:r>
              <a:rPr lang="en-US" sz="3200" b="1" dirty="0">
                <a:latin typeface="Garamond" panose="02020404030301010803" pitchFamily="18" charset="0"/>
              </a:rPr>
              <a:t>Ceremonial Law – Fulfilled in Jesus</a:t>
            </a:r>
          </a:p>
          <a:p>
            <a:r>
              <a:rPr lang="en-US" sz="3200" b="1" dirty="0">
                <a:latin typeface="Garamond" panose="02020404030301010803" pitchFamily="18" charset="0"/>
              </a:rPr>
              <a:t>Judicial (Political) Law – Specific and binding to Jews, only, but instructive for all peoples.</a:t>
            </a:r>
          </a:p>
        </p:txBody>
      </p:sp>
    </p:spTree>
    <p:extLst>
      <p:ext uri="{BB962C8B-B14F-4D97-AF65-F5344CB8AC3E}">
        <p14:creationId xmlns:p14="http://schemas.microsoft.com/office/powerpoint/2010/main" val="369664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225CB32-572D-084C-B44C-4F909E06AC80}"/>
              </a:ext>
            </a:extLst>
          </p:cNvPr>
          <p:cNvPicPr>
            <a:picLocks noGrp="1" noChangeAspect="1"/>
          </p:cNvPicPr>
          <p:nvPr>
            <p:ph idx="1"/>
          </p:nvPr>
        </p:nvPicPr>
        <p:blipFill>
          <a:blip r:embed="rId3"/>
          <a:stretch>
            <a:fillRect/>
          </a:stretch>
        </p:blipFill>
        <p:spPr>
          <a:xfrm>
            <a:off x="1665515" y="102989"/>
            <a:ext cx="5812970" cy="4937521"/>
          </a:xfrm>
          <a:prstGeom prst="rect">
            <a:avLst/>
          </a:prstGeom>
        </p:spPr>
      </p:pic>
    </p:spTree>
    <p:extLst>
      <p:ext uri="{BB962C8B-B14F-4D97-AF65-F5344CB8AC3E}">
        <p14:creationId xmlns:p14="http://schemas.microsoft.com/office/powerpoint/2010/main" val="316510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normAutofit fontScale="90000"/>
          </a:bodyPr>
          <a:lstStyle/>
          <a:p>
            <a:r>
              <a:rPr lang="en-US" sz="4400" b="1" dirty="0">
                <a:latin typeface="Garamond" panose="02020404030301010803" pitchFamily="18" charset="0"/>
              </a:rPr>
              <a:t>Israel Chooses Oriental Despotism </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a:xfrm>
            <a:off x="555171" y="1063229"/>
            <a:ext cx="8229600" cy="3874292"/>
          </a:xfrm>
        </p:spPr>
        <p:txBody>
          <a:bodyPr>
            <a:noAutofit/>
          </a:bodyPr>
          <a:lstStyle/>
          <a:p>
            <a:pPr marL="0" indent="0" algn="ctr">
              <a:buNone/>
            </a:pPr>
            <a:r>
              <a:rPr lang="en-US" b="1" dirty="0">
                <a:latin typeface="Garamond" panose="02020404030301010803" pitchFamily="18" charset="0"/>
              </a:rPr>
              <a:t>1120 BC (I Sam. 8:10-20)</a:t>
            </a:r>
          </a:p>
          <a:p>
            <a:r>
              <a:rPr lang="en-US" sz="3200" b="1" dirty="0">
                <a:latin typeface="Garamond" panose="02020404030301010803" pitchFamily="18" charset="0"/>
              </a:rPr>
              <a:t>Desire to be like all the other nations</a:t>
            </a:r>
          </a:p>
          <a:p>
            <a:r>
              <a:rPr lang="en-US" sz="3200" b="1" dirty="0">
                <a:latin typeface="Garamond" panose="02020404030301010803" pitchFamily="18" charset="0"/>
              </a:rPr>
              <a:t>The Divine Right of Kings degenerated and becomes firmly established</a:t>
            </a:r>
          </a:p>
          <a:p>
            <a:r>
              <a:rPr lang="en-US" sz="3200" b="1" dirty="0">
                <a:latin typeface="Garamond" panose="02020404030301010803" pitchFamily="18" charset="0"/>
              </a:rPr>
              <a:t>Self-Government rejected</a:t>
            </a:r>
          </a:p>
          <a:p>
            <a:r>
              <a:rPr lang="en-US" sz="3200" b="1" dirty="0">
                <a:latin typeface="Garamond" panose="02020404030301010803" pitchFamily="18" charset="0"/>
              </a:rPr>
              <a:t>Dominion turned to domination</a:t>
            </a:r>
          </a:p>
          <a:p>
            <a:r>
              <a:rPr lang="en-US" sz="3200" b="1" dirty="0">
                <a:latin typeface="Garamond" panose="02020404030301010803" pitchFamily="18" charset="0"/>
              </a:rPr>
              <a:t>Liberty exchanged for tyranny</a:t>
            </a:r>
          </a:p>
        </p:txBody>
      </p:sp>
    </p:spTree>
    <p:extLst>
      <p:ext uri="{BB962C8B-B14F-4D97-AF65-F5344CB8AC3E}">
        <p14:creationId xmlns:p14="http://schemas.microsoft.com/office/powerpoint/2010/main" val="338339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p:txBody>
          <a:bodyPr>
            <a:noAutofit/>
          </a:bodyPr>
          <a:lstStyle/>
          <a:p>
            <a:pPr marL="0" indent="0" algn="ctr">
              <a:buNone/>
            </a:pPr>
            <a:r>
              <a:rPr lang="en-US" sz="3200" b="1" u="sng" dirty="0">
                <a:latin typeface="Garamond" panose="02020404030301010803" pitchFamily="18" charset="0"/>
              </a:rPr>
              <a:t>Greece </a:t>
            </a:r>
          </a:p>
          <a:p>
            <a:pPr marL="642938" lvl="1" indent="-342900">
              <a:buFont typeface="Arial" panose="020B0604020202020204" pitchFamily="34" charset="0"/>
              <a:buChar char="•"/>
            </a:pPr>
            <a:r>
              <a:rPr lang="en-US" sz="3200" b="1" dirty="0">
                <a:latin typeface="Garamond" panose="02020404030301010803" pitchFamily="18" charset="0"/>
              </a:rPr>
              <a:t>Brought the human reasoning to a higher level, advancing philosophy and language</a:t>
            </a:r>
          </a:p>
          <a:p>
            <a:pPr marL="642938" lvl="1" indent="-342900">
              <a:buFont typeface="Arial" panose="020B0604020202020204" pitchFamily="34" charset="0"/>
              <a:buChar char="•"/>
            </a:pPr>
            <a:r>
              <a:rPr lang="en-US" sz="3200" b="1" dirty="0">
                <a:latin typeface="Garamond" panose="02020404030301010803" pitchFamily="18" charset="0"/>
              </a:rPr>
              <a:t>Introduced a flawed form of democracy.</a:t>
            </a:r>
          </a:p>
          <a:p>
            <a:pPr marL="642938" lvl="1" indent="-342900">
              <a:buFont typeface="Arial" panose="020B0604020202020204" pitchFamily="34" charset="0"/>
              <a:buChar char="•"/>
            </a:pPr>
            <a:r>
              <a:rPr lang="en-US" sz="3200" b="1" dirty="0">
                <a:latin typeface="Garamond" panose="02020404030301010803" pitchFamily="18" charset="0"/>
              </a:rPr>
              <a:t>Raised the level of the arts, science, medicine, literature</a:t>
            </a:r>
          </a:p>
          <a:p>
            <a:pPr marL="342900" lvl="1" indent="0">
              <a:buNone/>
            </a:pPr>
            <a:endParaRPr lang="en-US" sz="3200" b="1" dirty="0">
              <a:latin typeface="Garamond" panose="02020404030301010803" pitchFamily="18" charset="0"/>
            </a:endParaRPr>
          </a:p>
          <a:p>
            <a:pPr marL="342900" lvl="1" indent="0">
              <a:buNone/>
            </a:pPr>
            <a:endParaRPr lang="en-US" sz="3200" b="1" dirty="0">
              <a:latin typeface="Garamond" panose="02020404030301010803" pitchFamily="18" charset="0"/>
            </a:endParaRPr>
          </a:p>
        </p:txBody>
      </p:sp>
      <p:sp>
        <p:nvSpPr>
          <p:cNvPr id="5" name="Title 1">
            <a:extLst>
              <a:ext uri="{FF2B5EF4-FFF2-40B4-BE49-F238E27FC236}">
                <a16:creationId xmlns:a16="http://schemas.microsoft.com/office/drawing/2014/main" id="{42DE0F2A-2F10-B144-98CC-5E5A759ADA3B}"/>
              </a:ext>
            </a:extLst>
          </p:cNvPr>
          <p:cNvSpPr>
            <a:spLocks noGrp="1"/>
          </p:cNvSpPr>
          <p:nvPr>
            <p:ph type="title"/>
          </p:nvPr>
        </p:nvSpPr>
        <p:spPr/>
        <p:txBody>
          <a:bodyPr>
            <a:noAutofit/>
          </a:bodyPr>
          <a:lstStyle/>
          <a:p>
            <a:r>
              <a:rPr lang="en-US" sz="4400" b="1" dirty="0">
                <a:latin typeface="Garamond" panose="02020404030301010803" pitchFamily="18" charset="0"/>
              </a:rPr>
              <a:t>Ascent of the Nations (Goiim) </a:t>
            </a:r>
          </a:p>
        </p:txBody>
      </p:sp>
    </p:spTree>
    <p:extLst>
      <p:ext uri="{BB962C8B-B14F-4D97-AF65-F5344CB8AC3E}">
        <p14:creationId xmlns:p14="http://schemas.microsoft.com/office/powerpoint/2010/main" val="291659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noAutofit/>
          </a:bodyPr>
          <a:lstStyle/>
          <a:p>
            <a:r>
              <a:rPr lang="en-US" sz="4400" b="1" dirty="0">
                <a:latin typeface="Garamond" panose="02020404030301010803" pitchFamily="18" charset="0"/>
              </a:rPr>
              <a:t>Ascent of the Nations (Goiim) </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p:txBody>
          <a:bodyPr>
            <a:noAutofit/>
          </a:bodyPr>
          <a:lstStyle/>
          <a:p>
            <a:pPr marL="0" indent="0" algn="ctr">
              <a:buNone/>
            </a:pPr>
            <a:r>
              <a:rPr lang="en-US" sz="3200" b="1" u="sng" dirty="0">
                <a:latin typeface="Garamond" panose="02020404030301010803" pitchFamily="18" charset="0"/>
              </a:rPr>
              <a:t>Rome</a:t>
            </a:r>
          </a:p>
          <a:p>
            <a:pPr lvl="1">
              <a:buFont typeface="Arial" panose="020B0604020202020204" pitchFamily="34" charset="0"/>
              <a:buChar char="•"/>
            </a:pPr>
            <a:r>
              <a:rPr lang="en-US" sz="3200" b="1" dirty="0">
                <a:latin typeface="Garamond" panose="02020404030301010803" pitchFamily="18" charset="0"/>
              </a:rPr>
              <a:t>Built on Greek (and others’) successes</a:t>
            </a:r>
          </a:p>
          <a:p>
            <a:pPr lvl="1">
              <a:buFont typeface="Arial" panose="020B0604020202020204" pitchFamily="34" charset="0"/>
              <a:buChar char="•"/>
            </a:pPr>
            <a:r>
              <a:rPr lang="en-US" sz="3200" b="1" dirty="0">
                <a:latin typeface="Garamond" panose="02020404030301010803" pitchFamily="18" charset="0"/>
              </a:rPr>
              <a:t>Language (Latin)</a:t>
            </a:r>
          </a:p>
          <a:p>
            <a:pPr lvl="1">
              <a:buFont typeface="Arial" panose="020B0604020202020204" pitchFamily="34" charset="0"/>
              <a:buChar char="•"/>
            </a:pPr>
            <a:r>
              <a:rPr lang="en-US" sz="3200" b="1" dirty="0">
                <a:latin typeface="Garamond" panose="02020404030301010803" pitchFamily="18" charset="0"/>
              </a:rPr>
              <a:t>Architecture/Roads/Public works</a:t>
            </a:r>
          </a:p>
          <a:p>
            <a:pPr lvl="1">
              <a:buFont typeface="Arial" panose="020B0604020202020204" pitchFamily="34" charset="0"/>
              <a:buChar char="•"/>
            </a:pPr>
            <a:r>
              <a:rPr lang="en-US" sz="3200" b="1" dirty="0">
                <a:latin typeface="Garamond" panose="02020404030301010803" pitchFamily="18" charset="0"/>
              </a:rPr>
              <a:t>Laws and legal system</a:t>
            </a:r>
          </a:p>
          <a:p>
            <a:pPr lvl="1">
              <a:buFont typeface="Arial" panose="020B0604020202020204" pitchFamily="34" charset="0"/>
              <a:buChar char="•"/>
            </a:pPr>
            <a:r>
              <a:rPr lang="en-US" sz="3200" b="1" dirty="0">
                <a:latin typeface="Garamond" panose="02020404030301010803" pitchFamily="18" charset="0"/>
              </a:rPr>
              <a:t>Civil government advanced as a republic.</a:t>
            </a:r>
          </a:p>
          <a:p>
            <a:pPr lvl="2"/>
            <a:endParaRPr lang="en-US" sz="3200" b="1" dirty="0">
              <a:latin typeface="Garamond" panose="02020404030301010803" pitchFamily="18" charset="0"/>
            </a:endParaRPr>
          </a:p>
          <a:p>
            <a:pPr lvl="1">
              <a:buFont typeface="Arial" panose="020B0604020202020204" pitchFamily="34" charset="0"/>
              <a:buChar char="•"/>
            </a:pPr>
            <a:endParaRPr lang="en-US" sz="3200" b="1" dirty="0">
              <a:latin typeface="Garamond" panose="02020404030301010803" pitchFamily="18" charset="0"/>
            </a:endParaRPr>
          </a:p>
        </p:txBody>
      </p:sp>
    </p:spTree>
    <p:extLst>
      <p:ext uri="{BB962C8B-B14F-4D97-AF65-F5344CB8AC3E}">
        <p14:creationId xmlns:p14="http://schemas.microsoft.com/office/powerpoint/2010/main" val="286043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normAutofit/>
          </a:bodyPr>
          <a:lstStyle/>
          <a:p>
            <a:r>
              <a:rPr lang="en-US" sz="4400" b="1" dirty="0">
                <a:latin typeface="Garamond" panose="02020404030301010803" pitchFamily="18" charset="0"/>
              </a:rPr>
              <a:t>In the Fullness of Time </a:t>
            </a:r>
            <a:r>
              <a:rPr lang="en-US" sz="2400" b="1" dirty="0">
                <a:latin typeface="Garamond" panose="02020404030301010803" pitchFamily="18" charset="0"/>
              </a:rPr>
              <a:t>(Gal. 4:4)</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p:txBody>
          <a:bodyPr>
            <a:noAutofit/>
          </a:bodyPr>
          <a:lstStyle/>
          <a:p>
            <a:pPr marL="0" indent="0" algn="ctr">
              <a:buNone/>
            </a:pPr>
            <a:r>
              <a:rPr lang="en-US" sz="2800" b="1" u="sng" dirty="0"/>
              <a:t>Jesus Christ, the Focal point of All History</a:t>
            </a:r>
          </a:p>
          <a:p>
            <a:pPr marL="0" indent="0" algn="ctr">
              <a:buNone/>
            </a:pPr>
            <a:endParaRPr lang="en-US" sz="1400" b="1" dirty="0"/>
          </a:p>
          <a:p>
            <a:pPr marL="0" indent="0" algn="ctr">
              <a:buNone/>
            </a:pPr>
            <a:r>
              <a:rPr lang="en-US" sz="2800" b="1" dirty="0"/>
              <a:t>Seed of the Woman (Gen. 3:16)</a:t>
            </a:r>
          </a:p>
          <a:p>
            <a:pPr marL="0" indent="0" algn="ctr">
              <a:buNone/>
            </a:pPr>
            <a:r>
              <a:rPr lang="en-US" sz="2800" b="1" dirty="0"/>
              <a:t>Fully human; Sinless</a:t>
            </a:r>
          </a:p>
          <a:p>
            <a:pPr marL="0" indent="0" algn="ctr">
              <a:buNone/>
            </a:pPr>
            <a:r>
              <a:rPr lang="en-US" sz="2800" b="1" dirty="0"/>
              <a:t>Fulfilled over 350 O.T. Prophecies</a:t>
            </a:r>
          </a:p>
          <a:p>
            <a:pPr marL="0" indent="0" algn="ctr">
              <a:buNone/>
            </a:pPr>
            <a:r>
              <a:rPr lang="en-US" sz="2800" b="1" dirty="0"/>
              <a:t>Fully God </a:t>
            </a:r>
          </a:p>
          <a:p>
            <a:pPr marL="0" indent="0" algn="ctr">
              <a:buNone/>
            </a:pPr>
            <a:r>
              <a:rPr lang="en-US" sz="2800" b="1" dirty="0"/>
              <a:t>The Lamb of God: Perfect Sacrifice for the Sins </a:t>
            </a:r>
          </a:p>
          <a:p>
            <a:pPr marL="0" indent="0" algn="ctr">
              <a:buNone/>
            </a:pPr>
            <a:endParaRPr lang="en-US" sz="3200" b="1" dirty="0"/>
          </a:p>
        </p:txBody>
      </p:sp>
    </p:spTree>
    <p:extLst>
      <p:ext uri="{BB962C8B-B14F-4D97-AF65-F5344CB8AC3E}">
        <p14:creationId xmlns:p14="http://schemas.microsoft.com/office/powerpoint/2010/main" val="255941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noAutofit/>
          </a:bodyPr>
          <a:lstStyle/>
          <a:p>
            <a:endParaRPr lang="en-US" sz="44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a:xfrm>
            <a:off x="326571" y="489857"/>
            <a:ext cx="8490857" cy="3967844"/>
          </a:xfrm>
        </p:spPr>
        <p:txBody>
          <a:bodyPr>
            <a:noAutofit/>
          </a:bodyPr>
          <a:lstStyle/>
          <a:p>
            <a:pPr marL="0" indent="0" algn="ctr">
              <a:buNone/>
            </a:pPr>
            <a:r>
              <a:rPr lang="en-US" sz="3200" b="1" dirty="0">
                <a:latin typeface="Garamond" panose="02020404030301010803" pitchFamily="18" charset="0"/>
              </a:rPr>
              <a:t>The Reckoning of Time Changed to B.C./A. D. </a:t>
            </a:r>
          </a:p>
          <a:p>
            <a:pPr marL="0" indent="0" algn="ctr">
              <a:buNone/>
            </a:pPr>
            <a:endParaRPr lang="en-US" sz="4000" b="1" dirty="0">
              <a:latin typeface="Garamond" panose="02020404030301010803" pitchFamily="18" charset="0"/>
            </a:endParaRPr>
          </a:p>
          <a:p>
            <a:pPr marL="0" indent="0" algn="ctr">
              <a:buNone/>
            </a:pPr>
            <a:r>
              <a:rPr lang="en-US" sz="4000" b="1" dirty="0">
                <a:latin typeface="Garamond" panose="02020404030301010803" pitchFamily="18" charset="0"/>
              </a:rPr>
              <a:t>WHY?</a:t>
            </a:r>
          </a:p>
          <a:p>
            <a:pPr marL="0" indent="0" algn="ctr">
              <a:buNone/>
            </a:pPr>
            <a:endParaRPr lang="en-US" sz="4000" b="1" dirty="0">
              <a:latin typeface="Garamond" panose="02020404030301010803" pitchFamily="18" charset="0"/>
            </a:endParaRPr>
          </a:p>
          <a:p>
            <a:pPr marL="0" indent="0" algn="ctr">
              <a:buNone/>
            </a:pPr>
            <a:r>
              <a:rPr lang="en-US" sz="3200" b="1" dirty="0">
                <a:latin typeface="Garamond" panose="02020404030301010803" pitchFamily="18" charset="0"/>
              </a:rPr>
              <a:t>Follow along as I read from the handout,  “The Christian Idea of Man”  CHOC, pp. 1-2</a:t>
            </a:r>
          </a:p>
        </p:txBody>
      </p:sp>
    </p:spTree>
    <p:extLst>
      <p:ext uri="{BB962C8B-B14F-4D97-AF65-F5344CB8AC3E}">
        <p14:creationId xmlns:p14="http://schemas.microsoft.com/office/powerpoint/2010/main" val="52882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CACA-BC01-7941-8416-6DC957CE944B}"/>
              </a:ext>
            </a:extLst>
          </p:cNvPr>
          <p:cNvSpPr>
            <a:spLocks noGrp="1"/>
          </p:cNvSpPr>
          <p:nvPr>
            <p:ph type="title"/>
          </p:nvPr>
        </p:nvSpPr>
        <p:spPr/>
        <p:txBody>
          <a:bodyPr>
            <a:normAutofit/>
          </a:bodyPr>
          <a:lstStyle/>
          <a:p>
            <a:r>
              <a:rPr lang="en-US" sz="4000" b="1" dirty="0">
                <a:latin typeface="Garamond" panose="02020404030301010803" pitchFamily="18" charset="0"/>
              </a:rPr>
              <a:t>Session 2 Objectives</a:t>
            </a:r>
          </a:p>
        </p:txBody>
      </p:sp>
      <p:sp>
        <p:nvSpPr>
          <p:cNvPr id="3" name="Content Placeholder 2">
            <a:extLst>
              <a:ext uri="{FF2B5EF4-FFF2-40B4-BE49-F238E27FC236}">
                <a16:creationId xmlns:a16="http://schemas.microsoft.com/office/drawing/2014/main" id="{39F57A24-D325-524D-B3D5-5F6EE06CA078}"/>
              </a:ext>
            </a:extLst>
          </p:cNvPr>
          <p:cNvSpPr>
            <a:spLocks noGrp="1"/>
          </p:cNvSpPr>
          <p:nvPr>
            <p:ph idx="1"/>
          </p:nvPr>
        </p:nvSpPr>
        <p:spPr>
          <a:xfrm>
            <a:off x="130629" y="1200151"/>
            <a:ext cx="8843553" cy="3394472"/>
          </a:xfrm>
        </p:spPr>
        <p:txBody>
          <a:bodyPr>
            <a:noAutofit/>
          </a:bodyPr>
          <a:lstStyle/>
          <a:p>
            <a:pPr lvl="0"/>
            <a:r>
              <a:rPr lang="en-US" sz="3200" b="1" dirty="0">
                <a:latin typeface="Garamond" panose="02020404030301010803" pitchFamily="18" charset="0"/>
              </a:rPr>
              <a:t>To recognize God’s Hand in America’s founding (cause to effect) </a:t>
            </a:r>
          </a:p>
          <a:p>
            <a:pPr lvl="0"/>
            <a:r>
              <a:rPr lang="en-US" sz="3200" b="1" dirty="0">
                <a:latin typeface="Garamond" panose="02020404030301010803" pitchFamily="18" charset="0"/>
              </a:rPr>
              <a:t>To identify America’s place in God’s unfolding plan for humanity</a:t>
            </a:r>
          </a:p>
          <a:p>
            <a:pPr lvl="0"/>
            <a:r>
              <a:rPr lang="en-US" sz="3200" b="1" dirty="0">
                <a:latin typeface="Garamond" panose="02020404030301010803" pitchFamily="18" charset="0"/>
              </a:rPr>
              <a:t>To trace the flow of liberty for the individual from the spiritual sphere (internal) to the civil sphere (external)</a:t>
            </a:r>
          </a:p>
          <a:p>
            <a:endParaRPr lang="en-US" sz="3200" b="1" dirty="0">
              <a:latin typeface="Garamond" panose="02020404030301010803" pitchFamily="18" charset="0"/>
            </a:endParaRPr>
          </a:p>
        </p:txBody>
      </p:sp>
    </p:spTree>
    <p:extLst>
      <p:ext uri="{BB962C8B-B14F-4D97-AF65-F5344CB8AC3E}">
        <p14:creationId xmlns:p14="http://schemas.microsoft.com/office/powerpoint/2010/main" val="252926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normAutofit/>
          </a:bodyPr>
          <a:lstStyle/>
          <a:p>
            <a:r>
              <a:rPr lang="en-US" sz="4400" b="1" dirty="0">
                <a:latin typeface="Garamond" panose="02020404030301010803" pitchFamily="18" charset="0"/>
              </a:rPr>
              <a:t>The Gospel  Moves West</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p:txBody>
          <a:bodyPr>
            <a:normAutofit lnSpcReduction="10000"/>
          </a:bodyPr>
          <a:lstStyle/>
          <a:p>
            <a:pPr marL="0" indent="0">
              <a:buNone/>
            </a:pPr>
            <a:r>
              <a:rPr lang="en-US" sz="3200" b="1" dirty="0">
                <a:latin typeface="Garamond" panose="02020404030301010803" pitchFamily="18" charset="0"/>
              </a:rPr>
              <a:t>“… but you will receive power when the Holy Spirit has come upon you; and you shall be My witnesses both in </a:t>
            </a:r>
            <a:r>
              <a:rPr lang="en-US" sz="3200" b="1" u="sng" dirty="0">
                <a:latin typeface="Garamond" panose="02020404030301010803" pitchFamily="18" charset="0"/>
              </a:rPr>
              <a:t>Jerusalem</a:t>
            </a:r>
            <a:r>
              <a:rPr lang="en-US" sz="3200" b="1" dirty="0">
                <a:latin typeface="Garamond" panose="02020404030301010803" pitchFamily="18" charset="0"/>
              </a:rPr>
              <a:t>, and in all </a:t>
            </a:r>
            <a:r>
              <a:rPr lang="en-US" sz="3200" b="1" u="sng" dirty="0">
                <a:latin typeface="Garamond" panose="02020404030301010803" pitchFamily="18" charset="0"/>
              </a:rPr>
              <a:t>Judea and Samaria</a:t>
            </a:r>
            <a:r>
              <a:rPr lang="en-US" sz="3200" b="1" dirty="0">
                <a:latin typeface="Garamond" panose="02020404030301010803" pitchFamily="18" charset="0"/>
              </a:rPr>
              <a:t>, and even to the </a:t>
            </a:r>
            <a:r>
              <a:rPr lang="en-US" sz="3200" b="1" u="sng" dirty="0">
                <a:latin typeface="Garamond" panose="02020404030301010803" pitchFamily="18" charset="0"/>
              </a:rPr>
              <a:t>remotest part of the earth</a:t>
            </a:r>
            <a:r>
              <a:rPr lang="en-US" sz="3200" b="1" dirty="0">
                <a:latin typeface="Garamond" panose="02020404030301010803" pitchFamily="18" charset="0"/>
              </a:rPr>
              <a:t>.”  Acts 1:8</a:t>
            </a:r>
          </a:p>
          <a:p>
            <a:pPr marL="0" indent="0">
              <a:buNone/>
            </a:pPr>
            <a:endParaRPr lang="en-US" b="1" dirty="0">
              <a:latin typeface="Garamond" panose="02020404030301010803" pitchFamily="18" charset="0"/>
            </a:endParaRPr>
          </a:p>
          <a:p>
            <a:pPr marL="0" indent="0" algn="ctr">
              <a:buNone/>
            </a:pPr>
            <a:r>
              <a:rPr lang="en-US" sz="3200" dirty="0">
                <a:latin typeface="Garamond" panose="02020404030301010803" pitchFamily="18" charset="0"/>
              </a:rPr>
              <a:t>Why Westward Focus?</a:t>
            </a:r>
          </a:p>
        </p:txBody>
      </p:sp>
    </p:spTree>
    <p:extLst>
      <p:ext uri="{BB962C8B-B14F-4D97-AF65-F5344CB8AC3E}">
        <p14:creationId xmlns:p14="http://schemas.microsoft.com/office/powerpoint/2010/main" val="358034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lstStyle/>
          <a:p>
            <a:r>
              <a:rPr lang="en-US" b="1" dirty="0"/>
              <a:t>Paul- Apostle to the Gentiles</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p:txBody>
          <a:bodyPr>
            <a:noAutofit/>
          </a:bodyPr>
          <a:lstStyle/>
          <a:p>
            <a:pPr marL="0" indent="0">
              <a:buNone/>
            </a:pPr>
            <a:r>
              <a:rPr lang="en-US" dirty="0">
                <a:latin typeface="Garamond" panose="02020404030301010803" pitchFamily="18" charset="0"/>
              </a:rPr>
              <a:t>A vision appeared to Paul in the night: a man of Macedonia was standing and appealing to him, and saying, “Come over to Macedonia and help us.” When he had seen the vision, immediately we sought to go into Macedonia, concluding that God had called us to preach the gospel to them.</a:t>
            </a:r>
          </a:p>
          <a:p>
            <a:pPr marL="0" indent="0" algn="r">
              <a:buNone/>
            </a:pPr>
            <a:r>
              <a:rPr lang="en-US" sz="2800" b="1" dirty="0">
                <a:latin typeface="Garamond" panose="02020404030301010803" pitchFamily="18" charset="0"/>
              </a:rPr>
              <a:t>Acts 16:9-10</a:t>
            </a:r>
          </a:p>
        </p:txBody>
      </p:sp>
    </p:spTree>
    <p:extLst>
      <p:ext uri="{BB962C8B-B14F-4D97-AF65-F5344CB8AC3E}">
        <p14:creationId xmlns:p14="http://schemas.microsoft.com/office/powerpoint/2010/main" val="239349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447C38-3330-384D-8377-0A86B13BA42C}"/>
              </a:ext>
            </a:extLst>
          </p:cNvPr>
          <p:cNvPicPr>
            <a:picLocks noChangeAspect="1"/>
          </p:cNvPicPr>
          <p:nvPr/>
        </p:nvPicPr>
        <p:blipFill>
          <a:blip r:embed="rId3"/>
          <a:stretch>
            <a:fillRect/>
          </a:stretch>
        </p:blipFill>
        <p:spPr>
          <a:xfrm>
            <a:off x="2090057" y="0"/>
            <a:ext cx="7053943" cy="5143500"/>
          </a:xfrm>
          <a:prstGeom prst="rect">
            <a:avLst/>
          </a:prstGeom>
        </p:spPr>
      </p:pic>
      <p:sp>
        <p:nvSpPr>
          <p:cNvPr id="5" name="TextBox 4">
            <a:extLst>
              <a:ext uri="{FF2B5EF4-FFF2-40B4-BE49-F238E27FC236}">
                <a16:creationId xmlns:a16="http://schemas.microsoft.com/office/drawing/2014/main" id="{73C5F1C9-921E-8147-B926-521A1F7A5DB5}"/>
              </a:ext>
            </a:extLst>
          </p:cNvPr>
          <p:cNvSpPr txBox="1"/>
          <p:nvPr/>
        </p:nvSpPr>
        <p:spPr>
          <a:xfrm>
            <a:off x="163284" y="0"/>
            <a:ext cx="1779814" cy="4832092"/>
          </a:xfrm>
          <a:prstGeom prst="rect">
            <a:avLst/>
          </a:prstGeom>
          <a:noFill/>
        </p:spPr>
        <p:txBody>
          <a:bodyPr wrap="square" rtlCol="0">
            <a:spAutoFit/>
          </a:bodyPr>
          <a:lstStyle/>
          <a:p>
            <a:pPr algn="ctr"/>
            <a:r>
              <a:rPr lang="en-US" sz="3200" b="1" dirty="0">
                <a:solidFill>
                  <a:srgbClr val="C00000"/>
                </a:solidFill>
                <a:latin typeface="Garamond" panose="02020404030301010803" pitchFamily="18" charset="0"/>
              </a:rPr>
              <a:t>The Advance of Christian Liberty through the Church</a:t>
            </a:r>
          </a:p>
          <a:p>
            <a:pPr algn="ctr"/>
            <a:endParaRPr lang="en-US" sz="3200" b="1" dirty="0">
              <a:solidFill>
                <a:srgbClr val="C00000"/>
              </a:solidFill>
              <a:latin typeface="Garamond" panose="02020404030301010803" pitchFamily="18" charset="0"/>
            </a:endParaRPr>
          </a:p>
          <a:p>
            <a:pPr algn="ctr"/>
            <a:r>
              <a:rPr lang="en-US" sz="2000" b="1" dirty="0">
                <a:solidFill>
                  <a:srgbClr val="C00000"/>
                </a:solidFill>
                <a:latin typeface="Garamond" panose="02020404030301010803" pitchFamily="18" charset="0"/>
              </a:rPr>
              <a:t>(I Pet. 2:9-10)</a:t>
            </a:r>
          </a:p>
        </p:txBody>
      </p:sp>
    </p:spTree>
    <p:extLst>
      <p:ext uri="{BB962C8B-B14F-4D97-AF65-F5344CB8AC3E}">
        <p14:creationId xmlns:p14="http://schemas.microsoft.com/office/powerpoint/2010/main" val="275963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15CE987-D824-44AD-8EA3-D2CCB7CCF415}"/>
              </a:ext>
            </a:extLst>
          </p:cNvPr>
          <p:cNvSpPr>
            <a:spLocks noGrp="1"/>
          </p:cNvSpPr>
          <p:nvPr>
            <p:ph type="title"/>
          </p:nvPr>
        </p:nvSpPr>
        <p:spPr>
          <a:xfrm>
            <a:off x="1" y="204787"/>
            <a:ext cx="3991018" cy="871538"/>
          </a:xfrm>
        </p:spPr>
        <p:txBody>
          <a:bodyPr>
            <a:noAutofit/>
          </a:bodyPr>
          <a:lstStyle/>
          <a:p>
            <a:r>
              <a:rPr lang="en-US" sz="4000" dirty="0">
                <a:latin typeface="Garamond" panose="02020404030301010803" pitchFamily="18" charset="0"/>
              </a:rPr>
              <a:t>Ten Major Links</a:t>
            </a:r>
          </a:p>
        </p:txBody>
      </p:sp>
      <p:pic>
        <p:nvPicPr>
          <p:cNvPr id="4" name="Picture 3" descr="Timeline&#10;&#10;Description automatically generated">
            <a:extLst>
              <a:ext uri="{FF2B5EF4-FFF2-40B4-BE49-F238E27FC236}">
                <a16:creationId xmlns:a16="http://schemas.microsoft.com/office/drawing/2014/main" id="{E0290408-7524-BF4F-918E-9785C0D8A014}"/>
              </a:ext>
            </a:extLst>
          </p:cNvPr>
          <p:cNvPicPr>
            <a:picLocks noChangeAspect="1"/>
          </p:cNvPicPr>
          <p:nvPr/>
        </p:nvPicPr>
        <p:blipFill>
          <a:blip r:embed="rId3"/>
          <a:stretch>
            <a:fillRect/>
          </a:stretch>
        </p:blipFill>
        <p:spPr>
          <a:xfrm>
            <a:off x="4364016" y="15780"/>
            <a:ext cx="4143170" cy="5146796"/>
          </a:xfrm>
          <a:prstGeom prst="rect">
            <a:avLst/>
          </a:prstGeom>
          <a:noFill/>
        </p:spPr>
      </p:pic>
      <p:sp>
        <p:nvSpPr>
          <p:cNvPr id="11" name="Text Placeholder 3">
            <a:extLst>
              <a:ext uri="{FF2B5EF4-FFF2-40B4-BE49-F238E27FC236}">
                <a16:creationId xmlns:a16="http://schemas.microsoft.com/office/drawing/2014/main" id="{EA9B1DD1-5E1A-430F-A240-51D2CF3726B9}"/>
              </a:ext>
            </a:extLst>
          </p:cNvPr>
          <p:cNvSpPr>
            <a:spLocks noGrp="1"/>
          </p:cNvSpPr>
          <p:nvPr>
            <p:ph type="body" sz="half" idx="2"/>
          </p:nvPr>
        </p:nvSpPr>
        <p:spPr>
          <a:xfrm>
            <a:off x="457201" y="1076326"/>
            <a:ext cx="3008313" cy="3518297"/>
          </a:xfrm>
        </p:spPr>
        <p:txBody>
          <a:bodyPr>
            <a:normAutofit fontScale="92500"/>
          </a:bodyPr>
          <a:lstStyle/>
          <a:p>
            <a:r>
              <a:rPr lang="en-US" sz="4000" b="1" dirty="0">
                <a:latin typeface="Garamond" panose="02020404030301010803" pitchFamily="18" charset="0"/>
              </a:rPr>
              <a:t>America’s Christian History Timeline </a:t>
            </a:r>
          </a:p>
          <a:p>
            <a:endParaRPr lang="en-US" sz="4000" b="1" dirty="0">
              <a:latin typeface="Garamond" panose="02020404030301010803" pitchFamily="18" charset="0"/>
            </a:endParaRPr>
          </a:p>
          <a:p>
            <a:r>
              <a:rPr lang="en-US" sz="2600" b="1" dirty="0">
                <a:latin typeface="Garamond" panose="02020404030301010803" pitchFamily="18" charset="0"/>
              </a:rPr>
              <a:t>See Handout Page 2</a:t>
            </a:r>
          </a:p>
        </p:txBody>
      </p:sp>
    </p:spTree>
    <p:extLst>
      <p:ext uri="{BB962C8B-B14F-4D97-AF65-F5344CB8AC3E}">
        <p14:creationId xmlns:p14="http://schemas.microsoft.com/office/powerpoint/2010/main" val="247961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3E42-3CCC-314E-BB77-2AE7FA3A31BB}"/>
              </a:ext>
            </a:extLst>
          </p:cNvPr>
          <p:cNvSpPr>
            <a:spLocks noGrp="1"/>
          </p:cNvSpPr>
          <p:nvPr>
            <p:ph type="title"/>
          </p:nvPr>
        </p:nvSpPr>
        <p:spPr/>
        <p:txBody>
          <a:bodyPr>
            <a:normAutofit fontScale="90000"/>
          </a:bodyPr>
          <a:lstStyle/>
          <a:p>
            <a:r>
              <a:rPr lang="en-US" b="1" dirty="0"/>
              <a:t>Advancing Liberty in the British Isles</a:t>
            </a:r>
          </a:p>
        </p:txBody>
      </p:sp>
      <p:sp>
        <p:nvSpPr>
          <p:cNvPr id="3" name="Content Placeholder 2">
            <a:extLst>
              <a:ext uri="{FF2B5EF4-FFF2-40B4-BE49-F238E27FC236}">
                <a16:creationId xmlns:a16="http://schemas.microsoft.com/office/drawing/2014/main" id="{FA5882CF-1A16-CF45-BAE3-57AF464CD52E}"/>
              </a:ext>
            </a:extLst>
          </p:cNvPr>
          <p:cNvSpPr>
            <a:spLocks noGrp="1"/>
          </p:cNvSpPr>
          <p:nvPr>
            <p:ph idx="1"/>
          </p:nvPr>
        </p:nvSpPr>
        <p:spPr>
          <a:xfrm>
            <a:off x="261257" y="1063229"/>
            <a:ext cx="8556172" cy="3394472"/>
          </a:xfrm>
        </p:spPr>
        <p:txBody>
          <a:bodyPr>
            <a:noAutofit/>
          </a:bodyPr>
          <a:lstStyle/>
          <a:p>
            <a:pPr marL="0" indent="0">
              <a:buNone/>
            </a:pPr>
            <a:r>
              <a:rPr lang="en-US" sz="2800" b="1" dirty="0">
                <a:latin typeface="Garamond" panose="02020404030301010803" pitchFamily="18" charset="0"/>
              </a:rPr>
              <a:t>Patrick of Ireland </a:t>
            </a:r>
            <a:r>
              <a:rPr lang="en-US" sz="2800" dirty="0">
                <a:latin typeface="Garamond" panose="02020404030301010803" pitchFamily="18" charset="0"/>
              </a:rPr>
              <a:t>– Celtic Church Priest (c. 387 – 461). He wrote </a:t>
            </a:r>
            <a:r>
              <a:rPr lang="en-US" sz="2800" b="1" i="1" dirty="0">
                <a:latin typeface="Garamond" panose="02020404030301010803" pitchFamily="18" charset="0"/>
              </a:rPr>
              <a:t>Liber Ex Lege Moisi </a:t>
            </a:r>
            <a:r>
              <a:rPr lang="en-US" sz="2800" dirty="0">
                <a:latin typeface="Garamond" panose="02020404030301010803" pitchFamily="18" charset="0"/>
              </a:rPr>
              <a:t>(Book of the Law of Moses), which emphasized the rule of law and local self-government as expressed in the Hebrew Republic.</a:t>
            </a:r>
          </a:p>
          <a:p>
            <a:pPr marL="0" indent="0">
              <a:buNone/>
            </a:pPr>
            <a:endParaRPr lang="en-US" sz="1400" dirty="0">
              <a:latin typeface="Garamond" panose="02020404030301010803" pitchFamily="18" charset="0"/>
            </a:endParaRPr>
          </a:p>
          <a:p>
            <a:pPr marL="0" indent="0">
              <a:buNone/>
            </a:pPr>
            <a:r>
              <a:rPr lang="en-US" sz="2800" b="1" dirty="0">
                <a:latin typeface="Garamond" panose="02020404030301010803" pitchFamily="18" charset="0"/>
              </a:rPr>
              <a:t>Alfred the Great </a:t>
            </a:r>
            <a:r>
              <a:rPr lang="en-US" sz="2800" dirty="0">
                <a:latin typeface="Garamond" panose="02020404030301010803" pitchFamily="18" charset="0"/>
              </a:rPr>
              <a:t>(849-899) – United the tribes of England into one country. He studied Patrick’s book in setting up his government after the pattern of the Hebrew Republic. </a:t>
            </a:r>
          </a:p>
        </p:txBody>
      </p:sp>
    </p:spTree>
    <p:extLst>
      <p:ext uri="{BB962C8B-B14F-4D97-AF65-F5344CB8AC3E}">
        <p14:creationId xmlns:p14="http://schemas.microsoft.com/office/powerpoint/2010/main" val="81970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A49B-87F7-4140-90D8-1C2D3A6BC91B}"/>
              </a:ext>
            </a:extLst>
          </p:cNvPr>
          <p:cNvSpPr>
            <a:spLocks noGrp="1"/>
          </p:cNvSpPr>
          <p:nvPr>
            <p:ph type="title"/>
          </p:nvPr>
        </p:nvSpPr>
        <p:spPr/>
        <p:txBody>
          <a:bodyPr/>
          <a:lstStyle/>
          <a:p>
            <a:r>
              <a:rPr lang="en-US" b="1" dirty="0"/>
              <a:t>Alfred’s “Republic” Witan</a:t>
            </a:r>
          </a:p>
        </p:txBody>
      </p:sp>
      <p:graphicFrame>
        <p:nvGraphicFramePr>
          <p:cNvPr id="4" name="Table 4">
            <a:extLst>
              <a:ext uri="{FF2B5EF4-FFF2-40B4-BE49-F238E27FC236}">
                <a16:creationId xmlns:a16="http://schemas.microsoft.com/office/drawing/2014/main" id="{3639FF67-BE76-2446-9121-4E7F5F207047}"/>
              </a:ext>
            </a:extLst>
          </p:cNvPr>
          <p:cNvGraphicFramePr>
            <a:graphicFrameLocks noGrp="1"/>
          </p:cNvGraphicFramePr>
          <p:nvPr>
            <p:ph idx="1"/>
            <p:extLst>
              <p:ext uri="{D42A27DB-BD31-4B8C-83A1-F6EECF244321}">
                <p14:modId xmlns:p14="http://schemas.microsoft.com/office/powerpoint/2010/main" val="1717297036"/>
              </p:ext>
            </p:extLst>
          </p:nvPr>
        </p:nvGraphicFramePr>
        <p:xfrm>
          <a:off x="457200" y="1063229"/>
          <a:ext cx="8229600" cy="3962400"/>
        </p:xfrm>
        <a:graphic>
          <a:graphicData uri="http://schemas.openxmlformats.org/drawingml/2006/table">
            <a:tbl>
              <a:tblPr firstRow="1" bandRow="1">
                <a:tableStyleId>{5C22544A-7EE6-4342-B048-85BDC9FD1C3A}</a:tableStyleId>
              </a:tblPr>
              <a:tblGrid>
                <a:gridCol w="5502729">
                  <a:extLst>
                    <a:ext uri="{9D8B030D-6E8A-4147-A177-3AD203B41FA5}">
                      <a16:colId xmlns:a16="http://schemas.microsoft.com/office/drawing/2014/main" val="3876736705"/>
                    </a:ext>
                  </a:extLst>
                </a:gridCol>
                <a:gridCol w="2726871">
                  <a:extLst>
                    <a:ext uri="{9D8B030D-6E8A-4147-A177-3AD203B41FA5}">
                      <a16:colId xmlns:a16="http://schemas.microsoft.com/office/drawing/2014/main" val="3422730354"/>
                    </a:ext>
                  </a:extLst>
                </a:gridCol>
              </a:tblGrid>
              <a:tr h="370840">
                <a:tc>
                  <a:txBody>
                    <a:bodyPr/>
                    <a:lstStyle/>
                    <a:p>
                      <a:pPr algn="ctr"/>
                      <a:r>
                        <a:rPr lang="en-US" sz="3200" b="1" u="sng" dirty="0">
                          <a:latin typeface="Garamond" panose="02020404030301010803" pitchFamily="18" charset="0"/>
                        </a:rPr>
                        <a:t>Elected </a:t>
                      </a:r>
                    </a:p>
                  </a:txBody>
                  <a:tcPr/>
                </a:tc>
                <a:tc>
                  <a:txBody>
                    <a:bodyPr/>
                    <a:lstStyle/>
                    <a:p>
                      <a:pPr algn="ctr"/>
                      <a:r>
                        <a:rPr lang="en-US" sz="3200" u="sng" dirty="0">
                          <a:latin typeface="Garamond" panose="02020404030301010803" pitchFamily="18" charset="0"/>
                        </a:rPr>
                        <a:t>Unelected</a:t>
                      </a:r>
                    </a:p>
                  </a:txBody>
                  <a:tcPr/>
                </a:tc>
                <a:extLst>
                  <a:ext uri="{0D108BD9-81ED-4DB2-BD59-A6C34878D82A}">
                    <a16:rowId xmlns:a16="http://schemas.microsoft.com/office/drawing/2014/main" val="3295152457"/>
                  </a:ext>
                </a:extLst>
              </a:tr>
              <a:tr h="370840">
                <a:tc>
                  <a:txBody>
                    <a:bodyPr/>
                    <a:lstStyle/>
                    <a:p>
                      <a:r>
                        <a:rPr lang="en-US" sz="3200" b="1" dirty="0">
                          <a:latin typeface="Garamond" panose="02020404030301010803" pitchFamily="18" charset="0"/>
                        </a:rPr>
                        <a:t>Tithingman </a:t>
                      </a:r>
                      <a:r>
                        <a:rPr lang="en-US" sz="2800" b="1" dirty="0">
                          <a:latin typeface="Garamond" panose="02020404030301010803" pitchFamily="18" charset="0"/>
                        </a:rPr>
                        <a:t>(10 families)</a:t>
                      </a:r>
                    </a:p>
                  </a:txBody>
                  <a:tcPr/>
                </a:tc>
                <a:tc>
                  <a:txBody>
                    <a:bodyPr/>
                    <a:lstStyle/>
                    <a:p>
                      <a:r>
                        <a:rPr lang="en-US" sz="3200" b="1" dirty="0">
                          <a:latin typeface="Garamond" panose="02020404030301010803" pitchFamily="18" charset="0"/>
                        </a:rPr>
                        <a:t>House of Noblemen</a:t>
                      </a:r>
                    </a:p>
                  </a:txBody>
                  <a:tcPr/>
                </a:tc>
                <a:extLst>
                  <a:ext uri="{0D108BD9-81ED-4DB2-BD59-A6C34878D82A}">
                    <a16:rowId xmlns:a16="http://schemas.microsoft.com/office/drawing/2014/main" val="3463039555"/>
                  </a:ext>
                </a:extLst>
              </a:tr>
              <a:tr h="370840">
                <a:tc>
                  <a:txBody>
                    <a:bodyPr/>
                    <a:lstStyle/>
                    <a:p>
                      <a:r>
                        <a:rPr lang="en-US" sz="3200" b="1" dirty="0">
                          <a:latin typeface="Garamond" panose="02020404030301010803" pitchFamily="18" charset="0"/>
                        </a:rPr>
                        <a:t>Vilman </a:t>
                      </a:r>
                      <a:r>
                        <a:rPr lang="en-US" sz="2800" b="1" dirty="0">
                          <a:latin typeface="Garamond" panose="02020404030301010803" pitchFamily="18" charset="0"/>
                        </a:rPr>
                        <a:t>(50 families) </a:t>
                      </a:r>
                    </a:p>
                  </a:txBody>
                  <a:tcPr/>
                </a:tc>
                <a:tc>
                  <a:txBody>
                    <a:bodyPr/>
                    <a:lstStyle/>
                    <a:p>
                      <a:endParaRPr lang="en-US" sz="3200" dirty="0">
                        <a:latin typeface="Garamond" panose="02020404030301010803" pitchFamily="18" charset="0"/>
                      </a:endParaRPr>
                    </a:p>
                  </a:txBody>
                  <a:tcPr/>
                </a:tc>
                <a:extLst>
                  <a:ext uri="{0D108BD9-81ED-4DB2-BD59-A6C34878D82A}">
                    <a16:rowId xmlns:a16="http://schemas.microsoft.com/office/drawing/2014/main" val="1655768181"/>
                  </a:ext>
                </a:extLst>
              </a:tr>
              <a:tr h="370840">
                <a:tc>
                  <a:txBody>
                    <a:bodyPr/>
                    <a:lstStyle/>
                    <a:p>
                      <a:r>
                        <a:rPr lang="en-US" sz="2800" b="1" kern="1200" dirty="0">
                          <a:solidFill>
                            <a:schemeClr val="dk1"/>
                          </a:solidFill>
                          <a:latin typeface="Garamond" panose="02020404030301010803" pitchFamily="18" charset="0"/>
                          <a:ea typeface="+mn-ea"/>
                          <a:cs typeface="+mn-cs"/>
                        </a:rPr>
                        <a:t>Hundredman (100 families)</a:t>
                      </a:r>
                    </a:p>
                  </a:txBody>
                  <a:tcPr/>
                </a:tc>
                <a:tc>
                  <a:txBody>
                    <a:bodyPr/>
                    <a:lstStyle/>
                    <a:p>
                      <a:endParaRPr lang="en-US" sz="3200" dirty="0">
                        <a:latin typeface="Garamond" panose="02020404030301010803" pitchFamily="18" charset="0"/>
                      </a:endParaRPr>
                    </a:p>
                  </a:txBody>
                  <a:tcPr/>
                </a:tc>
                <a:extLst>
                  <a:ext uri="{0D108BD9-81ED-4DB2-BD59-A6C34878D82A}">
                    <a16:rowId xmlns:a16="http://schemas.microsoft.com/office/drawing/2014/main" val="4238436904"/>
                  </a:ext>
                </a:extLst>
              </a:tr>
              <a:tr h="370840">
                <a:tc>
                  <a:txBody>
                    <a:bodyPr/>
                    <a:lstStyle/>
                    <a:p>
                      <a:r>
                        <a:rPr lang="en-US" sz="3200" b="1" dirty="0">
                          <a:latin typeface="Garamond" panose="02020404030301010803" pitchFamily="18" charset="0"/>
                        </a:rPr>
                        <a:t>Earl (shire) with a “shire-reef” </a:t>
                      </a:r>
                    </a:p>
                  </a:txBody>
                  <a:tcPr/>
                </a:tc>
                <a:tc>
                  <a:txBody>
                    <a:bodyPr/>
                    <a:lstStyle/>
                    <a:p>
                      <a:endParaRPr lang="en-US" sz="3200" dirty="0">
                        <a:latin typeface="Garamond" panose="02020404030301010803" pitchFamily="18" charset="0"/>
                      </a:endParaRPr>
                    </a:p>
                  </a:txBody>
                  <a:tcPr/>
                </a:tc>
                <a:extLst>
                  <a:ext uri="{0D108BD9-81ED-4DB2-BD59-A6C34878D82A}">
                    <a16:rowId xmlns:a16="http://schemas.microsoft.com/office/drawing/2014/main" val="1740368384"/>
                  </a:ext>
                </a:extLst>
              </a:tr>
              <a:tr h="370840">
                <a:tc>
                  <a:txBody>
                    <a:bodyPr/>
                    <a:lstStyle/>
                    <a:p>
                      <a:r>
                        <a:rPr lang="en-US" sz="3200" b="1" dirty="0">
                          <a:latin typeface="Garamond" panose="02020404030301010803" pitchFamily="18" charset="0"/>
                        </a:rPr>
                        <a:t>King</a:t>
                      </a:r>
                    </a:p>
                  </a:txBody>
                  <a:tcPr/>
                </a:tc>
                <a:tc>
                  <a:txBody>
                    <a:bodyPr/>
                    <a:lstStyle/>
                    <a:p>
                      <a:endParaRPr lang="en-US" sz="3200" dirty="0">
                        <a:latin typeface="Garamond" panose="02020404030301010803" pitchFamily="18" charset="0"/>
                      </a:endParaRPr>
                    </a:p>
                  </a:txBody>
                  <a:tcPr/>
                </a:tc>
                <a:extLst>
                  <a:ext uri="{0D108BD9-81ED-4DB2-BD59-A6C34878D82A}">
                    <a16:rowId xmlns:a16="http://schemas.microsoft.com/office/drawing/2014/main" val="204368734"/>
                  </a:ext>
                </a:extLst>
              </a:tr>
            </a:tbl>
          </a:graphicData>
        </a:graphic>
      </p:graphicFrame>
    </p:spTree>
    <p:extLst>
      <p:ext uri="{BB962C8B-B14F-4D97-AF65-F5344CB8AC3E}">
        <p14:creationId xmlns:p14="http://schemas.microsoft.com/office/powerpoint/2010/main" val="3740660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4CC9-0BDC-8446-842C-C15F7323A558}"/>
              </a:ext>
            </a:extLst>
          </p:cNvPr>
          <p:cNvSpPr>
            <a:spLocks noGrp="1"/>
          </p:cNvSpPr>
          <p:nvPr>
            <p:ph type="title"/>
          </p:nvPr>
        </p:nvSpPr>
        <p:spPr/>
        <p:txBody>
          <a:bodyPr>
            <a:noAutofit/>
          </a:bodyPr>
          <a:lstStyle/>
          <a:p>
            <a:r>
              <a:rPr lang="en-US" b="1" dirty="0"/>
              <a:t>Alfred’s Contributions toward a </a:t>
            </a:r>
            <a:br>
              <a:rPr lang="en-US" b="1" dirty="0"/>
            </a:br>
            <a:r>
              <a:rPr lang="en-US" b="1" dirty="0"/>
              <a:t>Christian Form of Civil Government </a:t>
            </a:r>
          </a:p>
        </p:txBody>
      </p:sp>
      <p:sp>
        <p:nvSpPr>
          <p:cNvPr id="3" name="Content Placeholder 2">
            <a:extLst>
              <a:ext uri="{FF2B5EF4-FFF2-40B4-BE49-F238E27FC236}">
                <a16:creationId xmlns:a16="http://schemas.microsoft.com/office/drawing/2014/main" id="{7E3FB395-0303-DA46-AB9B-01C52A79D293}"/>
              </a:ext>
            </a:extLst>
          </p:cNvPr>
          <p:cNvSpPr>
            <a:spLocks noGrp="1"/>
          </p:cNvSpPr>
          <p:nvPr>
            <p:ph idx="1"/>
          </p:nvPr>
        </p:nvSpPr>
        <p:spPr>
          <a:xfrm>
            <a:off x="212271" y="1543049"/>
            <a:ext cx="8931729" cy="3394472"/>
          </a:xfrm>
        </p:spPr>
        <p:txBody>
          <a:bodyPr>
            <a:noAutofit/>
          </a:bodyPr>
          <a:lstStyle/>
          <a:p>
            <a:r>
              <a:rPr lang="en-US" sz="2800" b="1" dirty="0">
                <a:latin typeface="Garamond" panose="02020404030301010803" pitchFamily="18" charset="0"/>
              </a:rPr>
              <a:t>Laws based on Mosaic law and Jesus’ Golden Rule </a:t>
            </a:r>
          </a:p>
          <a:p>
            <a:r>
              <a:rPr lang="en-US" sz="2800" b="1" dirty="0">
                <a:latin typeface="Garamond" panose="02020404030301010803" pitchFamily="18" charset="0"/>
              </a:rPr>
              <a:t>Origin of English Common Law</a:t>
            </a:r>
          </a:p>
          <a:p>
            <a:r>
              <a:rPr lang="en-US" sz="2800" b="1" dirty="0">
                <a:latin typeface="Garamond" panose="02020404030301010803" pitchFamily="18" charset="0"/>
              </a:rPr>
              <a:t>Trial by Jury</a:t>
            </a:r>
          </a:p>
          <a:p>
            <a:r>
              <a:rPr lang="en-US" sz="2800" b="1" dirty="0">
                <a:latin typeface="Garamond" panose="02020404030301010803" pitchFamily="18" charset="0"/>
              </a:rPr>
              <a:t>Habeas Corpus</a:t>
            </a:r>
          </a:p>
          <a:p>
            <a:pPr marL="0" indent="0">
              <a:buNone/>
            </a:pPr>
            <a:endParaRPr lang="en-US" sz="1000" b="1" dirty="0">
              <a:latin typeface="Garamond" panose="02020404030301010803" pitchFamily="18" charset="0"/>
            </a:endParaRPr>
          </a:p>
          <a:p>
            <a:pPr marL="0" indent="0">
              <a:buNone/>
            </a:pPr>
            <a:r>
              <a:rPr lang="en-US" sz="2800" b="1" dirty="0">
                <a:latin typeface="Garamond" panose="02020404030301010803" pitchFamily="18" charset="0"/>
              </a:rPr>
              <a:t>Jefferson stated that Anglo-Saxon laws were “…the wisest and most perfect ever yet devised by the wit of man…” </a:t>
            </a:r>
          </a:p>
        </p:txBody>
      </p:sp>
    </p:spTree>
    <p:extLst>
      <p:ext uri="{BB962C8B-B14F-4D97-AF65-F5344CB8AC3E}">
        <p14:creationId xmlns:p14="http://schemas.microsoft.com/office/powerpoint/2010/main" val="277563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46E4-8D78-424F-8603-68D14E4C55B9}"/>
              </a:ext>
            </a:extLst>
          </p:cNvPr>
          <p:cNvSpPr>
            <a:spLocks noGrp="1"/>
          </p:cNvSpPr>
          <p:nvPr>
            <p:ph type="title"/>
          </p:nvPr>
        </p:nvSpPr>
        <p:spPr/>
        <p:txBody>
          <a:bodyPr/>
          <a:lstStyle/>
          <a:p>
            <a:r>
              <a:rPr lang="en-US" b="1" dirty="0"/>
              <a:t>Magna Carta - AD 1215</a:t>
            </a:r>
          </a:p>
        </p:txBody>
      </p:sp>
      <p:sp>
        <p:nvSpPr>
          <p:cNvPr id="3" name="Content Placeholder 2">
            <a:extLst>
              <a:ext uri="{FF2B5EF4-FFF2-40B4-BE49-F238E27FC236}">
                <a16:creationId xmlns:a16="http://schemas.microsoft.com/office/drawing/2014/main" id="{780640A4-D3B5-B54D-87FA-ACCC7BD1CF64}"/>
              </a:ext>
            </a:extLst>
          </p:cNvPr>
          <p:cNvSpPr>
            <a:spLocks noGrp="1"/>
          </p:cNvSpPr>
          <p:nvPr>
            <p:ph idx="1"/>
          </p:nvPr>
        </p:nvSpPr>
        <p:spPr/>
        <p:txBody>
          <a:bodyPr/>
          <a:lstStyle/>
          <a:p>
            <a:r>
              <a:rPr lang="en-US" b="1" dirty="0">
                <a:latin typeface="Garamond" panose="02020404030301010803" pitchFamily="18" charset="0"/>
              </a:rPr>
              <a:t>Further codified the civil rights instituted by Alfred </a:t>
            </a:r>
          </a:p>
          <a:p>
            <a:r>
              <a:rPr lang="en-US" b="1" dirty="0">
                <a:latin typeface="Garamond" panose="02020404030301010803" pitchFamily="18" charset="0"/>
              </a:rPr>
              <a:t>Advanced the rights (liberty) for the nobles, which opened the door for all individuals. </a:t>
            </a:r>
          </a:p>
          <a:p>
            <a:r>
              <a:rPr lang="en-US" b="1" dirty="0">
                <a:latin typeface="Garamond" panose="02020404030301010803" pitchFamily="18" charset="0"/>
              </a:rPr>
              <a:t>The sovereign and the people were equally under the law. </a:t>
            </a:r>
          </a:p>
          <a:p>
            <a:pPr marL="0" indent="0">
              <a:buNone/>
            </a:pPr>
            <a:endParaRPr lang="en-US" b="1" dirty="0">
              <a:latin typeface="Garamond" panose="02020404030301010803" pitchFamily="18" charset="0"/>
            </a:endParaRPr>
          </a:p>
        </p:txBody>
      </p:sp>
    </p:spTree>
    <p:extLst>
      <p:ext uri="{BB962C8B-B14F-4D97-AF65-F5344CB8AC3E}">
        <p14:creationId xmlns:p14="http://schemas.microsoft.com/office/powerpoint/2010/main" val="239877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4B0-A88A-A640-8B54-5FF27D571FAF}"/>
              </a:ext>
            </a:extLst>
          </p:cNvPr>
          <p:cNvSpPr>
            <a:spLocks noGrp="1"/>
          </p:cNvSpPr>
          <p:nvPr>
            <p:ph type="title"/>
          </p:nvPr>
        </p:nvSpPr>
        <p:spPr>
          <a:xfrm>
            <a:off x="212271" y="16329"/>
            <a:ext cx="8719457" cy="857250"/>
          </a:xfrm>
        </p:spPr>
        <p:txBody>
          <a:bodyPr>
            <a:noAutofit/>
          </a:bodyPr>
          <a:lstStyle/>
          <a:p>
            <a:r>
              <a:rPr lang="en-US" b="1" dirty="0"/>
              <a:t>Christopher (Christ-bearer) Columbus  </a:t>
            </a:r>
            <a:r>
              <a:rPr lang="en-US" sz="3200" b="1" dirty="0"/>
              <a:t>1492</a:t>
            </a:r>
          </a:p>
        </p:txBody>
      </p:sp>
      <p:sp>
        <p:nvSpPr>
          <p:cNvPr id="3" name="Content Placeholder 2">
            <a:extLst>
              <a:ext uri="{FF2B5EF4-FFF2-40B4-BE49-F238E27FC236}">
                <a16:creationId xmlns:a16="http://schemas.microsoft.com/office/drawing/2014/main" id="{4F50B3AF-C466-6442-A195-E6C897F9E2DE}"/>
              </a:ext>
            </a:extLst>
          </p:cNvPr>
          <p:cNvSpPr>
            <a:spLocks noGrp="1"/>
          </p:cNvSpPr>
          <p:nvPr>
            <p:ph idx="1"/>
          </p:nvPr>
        </p:nvSpPr>
        <p:spPr>
          <a:xfrm>
            <a:off x="0" y="1061358"/>
            <a:ext cx="9144000" cy="4588329"/>
          </a:xfrm>
        </p:spPr>
        <p:txBody>
          <a:bodyPr>
            <a:noAutofit/>
          </a:bodyPr>
          <a:lstStyle/>
          <a:p>
            <a:pPr marL="0" indent="0">
              <a:buNone/>
            </a:pPr>
            <a:r>
              <a:rPr lang="en-US" sz="2600" b="1" dirty="0">
                <a:latin typeface="Garamond" panose="02020404030301010803" pitchFamily="18" charset="0"/>
              </a:rPr>
              <a:t>“It was the Lord who put into my mind (I could feel His hand upon me) to sail to the Indies. ...There is no question that the inspiration was from the Holy Spirit, because He comforted me with rays of marvelous illumination from the Holy Scriptures. ...Our Redeemer Jesus Christ said that before the end of the world, all things must come to pass that had been written by the prophets.  ...These are great and wonderful signs for the earth, and the signs are that the Lord is hastening the end.  The fact that [the] gospel must still be preached to so many lands in such a short time – this is what convinces me.”</a:t>
            </a:r>
          </a:p>
          <a:p>
            <a:endParaRPr lang="en-US" sz="2600" b="1" dirty="0">
              <a:latin typeface="Garamond" panose="02020404030301010803" pitchFamily="18" charset="0"/>
            </a:endParaRPr>
          </a:p>
        </p:txBody>
      </p:sp>
    </p:spTree>
    <p:extLst>
      <p:ext uri="{BB962C8B-B14F-4D97-AF65-F5344CB8AC3E}">
        <p14:creationId xmlns:p14="http://schemas.microsoft.com/office/powerpoint/2010/main" val="2308065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0BBA1D5-1E1A-6B44-91AB-03286CB5B7EF}"/>
              </a:ext>
            </a:extLst>
          </p:cNvPr>
          <p:cNvSpPr>
            <a:spLocks noGrp="1" noChangeArrowheads="1"/>
          </p:cNvSpPr>
          <p:nvPr>
            <p:ph type="title"/>
          </p:nvPr>
        </p:nvSpPr>
        <p:spPr>
          <a:xfrm>
            <a:off x="0" y="0"/>
            <a:ext cx="9144000" cy="696853"/>
          </a:xfrm>
        </p:spPr>
        <p:txBody>
          <a:bodyPr>
            <a:noAutofit/>
          </a:bodyPr>
          <a:lstStyle/>
          <a:p>
            <a:pPr algn="ctr" eaLnBrk="1" hangingPunct="1">
              <a:defRPr/>
            </a:pPr>
            <a:r>
              <a:rPr lang="en-US" altLang="en-US" sz="3800" b="1" dirty="0"/>
              <a:t>The Reformation: </a:t>
            </a:r>
            <a:r>
              <a:rPr lang="en-US" altLang="en-US" sz="3800" b="1" cap="small" dirty="0"/>
              <a:t>Triumph of the Word</a:t>
            </a:r>
          </a:p>
        </p:txBody>
      </p:sp>
      <p:sp>
        <p:nvSpPr>
          <p:cNvPr id="9219" name="Rectangle 3">
            <a:extLst>
              <a:ext uri="{FF2B5EF4-FFF2-40B4-BE49-F238E27FC236}">
                <a16:creationId xmlns:a16="http://schemas.microsoft.com/office/drawing/2014/main" id="{2FF39CA1-EDED-3F45-B197-487E4B37910F}"/>
              </a:ext>
            </a:extLst>
          </p:cNvPr>
          <p:cNvSpPr>
            <a:spLocks noGrp="1" noChangeArrowheads="1"/>
          </p:cNvSpPr>
          <p:nvPr>
            <p:ph idx="1"/>
          </p:nvPr>
        </p:nvSpPr>
        <p:spPr>
          <a:xfrm>
            <a:off x="514350" y="800101"/>
            <a:ext cx="8115300" cy="3863914"/>
          </a:xfrm>
        </p:spPr>
        <p:txBody>
          <a:bodyPr>
            <a:noAutofit/>
          </a:bodyPr>
          <a:lstStyle/>
          <a:p>
            <a:pPr marL="342900" lvl="1" indent="0">
              <a:buNone/>
              <a:defRPr/>
            </a:pPr>
            <a:r>
              <a:rPr lang="en-US" altLang="en-US" sz="2400" b="1" dirty="0">
                <a:latin typeface="Garamond" panose="02020404030301010803" pitchFamily="18" charset="0"/>
              </a:rPr>
              <a:t>			John Wycliffe 		(c. 1330 – 1384)</a:t>
            </a:r>
          </a:p>
          <a:p>
            <a:pPr marL="342900" lvl="1" indent="0">
              <a:buNone/>
              <a:defRPr/>
            </a:pPr>
            <a:r>
              <a:rPr lang="en-US" altLang="en-US" sz="2400" b="1" dirty="0">
                <a:latin typeface="Garamond" panose="02020404030301010803" pitchFamily="18" charset="0"/>
              </a:rPr>
              <a:t>			William Tyndale 	(c. 1370 – 1415)</a:t>
            </a:r>
          </a:p>
          <a:p>
            <a:pPr marL="342900" lvl="1" indent="0">
              <a:buNone/>
              <a:defRPr/>
            </a:pPr>
            <a:r>
              <a:rPr lang="en-US" altLang="en-US" sz="2400" b="1" dirty="0">
                <a:latin typeface="Garamond" panose="02020404030301010803" pitchFamily="18" charset="0"/>
              </a:rPr>
              <a:t>			Desiderius Erasmus 	(c. 1469 – 1536)</a:t>
            </a:r>
          </a:p>
          <a:p>
            <a:pPr marL="342900" lvl="1" indent="0">
              <a:buNone/>
              <a:defRPr/>
            </a:pPr>
            <a:r>
              <a:rPr lang="en-US" altLang="en-US" sz="2400" b="1" dirty="0">
                <a:latin typeface="Garamond" panose="02020404030301010803" pitchFamily="18" charset="0"/>
              </a:rPr>
              <a:t>			Martin Luther 		(1483 – 1546)</a:t>
            </a:r>
          </a:p>
          <a:p>
            <a:pPr marL="342900" lvl="1" indent="0">
              <a:buNone/>
              <a:defRPr/>
            </a:pPr>
            <a:r>
              <a:rPr lang="en-US" altLang="en-US" sz="2400" b="1" dirty="0">
                <a:latin typeface="Garamond" panose="02020404030301010803" pitchFamily="18" charset="0"/>
              </a:rPr>
              <a:t>			Huldrych Zwingli 	(1484-1531)</a:t>
            </a:r>
          </a:p>
          <a:p>
            <a:pPr marL="342900" lvl="1" indent="0">
              <a:buNone/>
              <a:defRPr/>
            </a:pPr>
            <a:r>
              <a:rPr lang="en-US" altLang="en-US" sz="2400" b="1" dirty="0">
                <a:latin typeface="Garamond" panose="02020404030301010803" pitchFamily="18" charset="0"/>
              </a:rPr>
              <a:t>			John Calvin 		(1509 – 1564)</a:t>
            </a:r>
          </a:p>
          <a:p>
            <a:pPr marL="342900" lvl="1" indent="0">
              <a:buNone/>
              <a:defRPr/>
            </a:pPr>
            <a:r>
              <a:rPr lang="en-US" altLang="en-US" sz="2400" b="1" dirty="0">
                <a:latin typeface="Garamond" panose="02020404030301010803" pitchFamily="18" charset="0"/>
              </a:rPr>
              <a:t>			John Knox 		(1514 – 1572)</a:t>
            </a:r>
          </a:p>
          <a:p>
            <a:pPr marL="342900" lvl="1" indent="0">
              <a:buNone/>
              <a:defRPr/>
            </a:pPr>
            <a:r>
              <a:rPr lang="en-US" altLang="en-US" sz="2400" b="1" dirty="0">
                <a:latin typeface="Garamond" panose="02020404030301010803" pitchFamily="18" charset="0"/>
              </a:rPr>
              <a:t>			The Puritans		(Late-16</a:t>
            </a:r>
            <a:r>
              <a:rPr lang="en-US" altLang="en-US" sz="2400" b="1" baseline="30000" dirty="0">
                <a:latin typeface="Garamond" panose="02020404030301010803" pitchFamily="18" charset="0"/>
              </a:rPr>
              <a:t>th</a:t>
            </a:r>
            <a:r>
              <a:rPr lang="en-US" altLang="en-US" sz="2400" b="1" dirty="0">
                <a:latin typeface="Garamond" panose="02020404030301010803" pitchFamily="18" charset="0"/>
              </a:rPr>
              <a:t> Century)</a:t>
            </a:r>
          </a:p>
          <a:p>
            <a:pPr marL="342900" lvl="1" indent="0">
              <a:buNone/>
              <a:defRPr/>
            </a:pPr>
            <a:r>
              <a:rPr lang="en-US" altLang="en-US" sz="2400" b="1" dirty="0">
                <a:latin typeface="Garamond" panose="02020404030301010803" pitchFamily="18" charset="0"/>
              </a:rPr>
              <a:t>			The Separatists 	(Early 17</a:t>
            </a:r>
            <a:r>
              <a:rPr lang="en-US" altLang="en-US" sz="2400" b="1" baseline="30000" dirty="0">
                <a:latin typeface="Garamond" panose="02020404030301010803" pitchFamily="18" charset="0"/>
              </a:rPr>
              <a:t>th</a:t>
            </a:r>
            <a:r>
              <a:rPr lang="en-US" altLang="en-US" sz="2400" b="1" dirty="0">
                <a:latin typeface="Garamond" panose="02020404030301010803" pitchFamily="18" charset="0"/>
              </a:rPr>
              <a:t> Century)</a:t>
            </a:r>
          </a:p>
        </p:txBody>
      </p:sp>
      <p:sp>
        <p:nvSpPr>
          <p:cNvPr id="4" name="Slide Number Placeholder 5">
            <a:extLst>
              <a:ext uri="{FF2B5EF4-FFF2-40B4-BE49-F238E27FC236}">
                <a16:creationId xmlns:a16="http://schemas.microsoft.com/office/drawing/2014/main" id="{F07D20D0-9E54-FD4E-AE8F-31EA9C7AEC36}"/>
              </a:ext>
            </a:extLst>
          </p:cNvPr>
          <p:cNvSpPr>
            <a:spLocks noGrp="1"/>
          </p:cNvSpPr>
          <p:nvPr>
            <p:ph type="sldNum" sz="quarter" idx="12"/>
          </p:nvPr>
        </p:nvSpPr>
        <p:spPr/>
        <p:txBody>
          <a:bodyPr/>
          <a:lstStyle/>
          <a:p>
            <a:pPr>
              <a:defRPr/>
            </a:pPr>
            <a:fld id="{3B28524A-0144-D34A-8441-12BD176C074B}" type="slidenum">
              <a:rPr lang="en-US" altLang="en-US"/>
              <a:pPr>
                <a:defRPr/>
              </a:pPr>
              <a:t>29</a:t>
            </a:fld>
            <a:endParaRPr lang="en-US" altLang="en-US" dirty="0"/>
          </a:p>
        </p:txBody>
      </p:sp>
      <p:cxnSp>
        <p:nvCxnSpPr>
          <p:cNvPr id="3" name="Straight Connector 2">
            <a:extLst>
              <a:ext uri="{FF2B5EF4-FFF2-40B4-BE49-F238E27FC236}">
                <a16:creationId xmlns:a16="http://schemas.microsoft.com/office/drawing/2014/main" id="{DAB84810-C24F-1248-88AC-D86FE155150F}"/>
              </a:ext>
            </a:extLst>
          </p:cNvPr>
          <p:cNvCxnSpPr/>
          <p:nvPr/>
        </p:nvCxnSpPr>
        <p:spPr bwMode="auto">
          <a:xfrm>
            <a:off x="1771650" y="864680"/>
            <a:ext cx="0" cy="3952875"/>
          </a:xfrm>
          <a:prstGeom prst="line">
            <a:avLst/>
          </a:prstGeom>
          <a:solidFill>
            <a:schemeClr val="accent1"/>
          </a:solidFill>
          <a:ln w="85725" cap="flat" cmpd="sng" algn="ctr">
            <a:solidFill>
              <a:srgbClr val="C00000"/>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08E883ED-0B1E-8E43-AC09-80BDEDFCBAA8}"/>
              </a:ext>
            </a:extLst>
          </p:cNvPr>
          <p:cNvSpPr txBox="1"/>
          <p:nvPr/>
        </p:nvSpPr>
        <p:spPr>
          <a:xfrm>
            <a:off x="1269456" y="1028700"/>
            <a:ext cx="461665" cy="3314700"/>
          </a:xfrm>
          <a:prstGeom prst="rect">
            <a:avLst/>
          </a:prstGeom>
          <a:noFill/>
        </p:spPr>
        <p:txBody>
          <a:bodyPr vert="vert270" wrap="square" rtlCol="0">
            <a:spAutoFit/>
          </a:bodyPr>
          <a:lstStyle/>
          <a:p>
            <a:r>
              <a:rPr lang="en-US" b="1" dirty="0"/>
              <a:t>Timeline of the Reformation</a:t>
            </a:r>
          </a:p>
        </p:txBody>
      </p:sp>
    </p:spTree>
    <p:extLst>
      <p:ext uri="{BB962C8B-B14F-4D97-AF65-F5344CB8AC3E}">
        <p14:creationId xmlns:p14="http://schemas.microsoft.com/office/powerpoint/2010/main" val="154118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6F80E-9D15-3C4D-9916-74B43116551E}"/>
              </a:ext>
            </a:extLst>
          </p:cNvPr>
          <p:cNvSpPr>
            <a:spLocks noGrp="1"/>
          </p:cNvSpPr>
          <p:nvPr>
            <p:ph type="title"/>
          </p:nvPr>
        </p:nvSpPr>
        <p:spPr/>
        <p:txBody>
          <a:bodyPr>
            <a:normAutofit/>
          </a:bodyPr>
          <a:lstStyle/>
          <a:p>
            <a:r>
              <a:rPr lang="en-US" sz="4000" b="1" dirty="0">
                <a:latin typeface="Garamond" panose="02020404030301010803" pitchFamily="18" charset="0"/>
              </a:rPr>
              <a:t>Basic Assumptions</a:t>
            </a:r>
          </a:p>
        </p:txBody>
      </p:sp>
      <p:sp>
        <p:nvSpPr>
          <p:cNvPr id="3" name="Content Placeholder 2">
            <a:extLst>
              <a:ext uri="{FF2B5EF4-FFF2-40B4-BE49-F238E27FC236}">
                <a16:creationId xmlns:a16="http://schemas.microsoft.com/office/drawing/2014/main" id="{60D421C1-474E-1D42-9665-939E4747F4FD}"/>
              </a:ext>
            </a:extLst>
          </p:cNvPr>
          <p:cNvSpPr>
            <a:spLocks noGrp="1"/>
          </p:cNvSpPr>
          <p:nvPr>
            <p:ph idx="1"/>
          </p:nvPr>
        </p:nvSpPr>
        <p:spPr>
          <a:xfrm>
            <a:off x="457200" y="1200151"/>
            <a:ext cx="8570068" cy="3394472"/>
          </a:xfrm>
        </p:spPr>
        <p:txBody>
          <a:bodyPr>
            <a:normAutofit lnSpcReduction="10000"/>
          </a:bodyPr>
          <a:lstStyle/>
          <a:p>
            <a:pPr marL="514350" indent="-514350">
              <a:buAutoNum type="arabicPeriod"/>
            </a:pPr>
            <a:r>
              <a:rPr lang="en-US" sz="3200" b="1" dirty="0">
                <a:latin typeface="Garamond" panose="02020404030301010803" pitchFamily="18" charset="0"/>
              </a:rPr>
              <a:t>True liberty for the individual and for nations cannot be obtained nor sustained apart from the Giver of Liberty, Jesus Christ.</a:t>
            </a:r>
          </a:p>
          <a:p>
            <a:pPr marL="514350" indent="-514350">
              <a:buAutoNum type="arabicPeriod"/>
            </a:pPr>
            <a:r>
              <a:rPr lang="en-US" sz="3200" b="1" dirty="0">
                <a:latin typeface="Garamond" panose="02020404030301010803" pitchFamily="18" charset="0"/>
              </a:rPr>
              <a:t>God has ordained the development of “nation-states” as His governmental structure on earth for fulfilling His purposes in the present age.</a:t>
            </a:r>
          </a:p>
        </p:txBody>
      </p:sp>
    </p:spTree>
    <p:extLst>
      <p:ext uri="{BB962C8B-B14F-4D97-AF65-F5344CB8AC3E}">
        <p14:creationId xmlns:p14="http://schemas.microsoft.com/office/powerpoint/2010/main" val="1376082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D9550-E50E-A047-84B2-AC8A34FADE75}"/>
              </a:ext>
            </a:extLst>
          </p:cNvPr>
          <p:cNvSpPr>
            <a:spLocks noGrp="1"/>
          </p:cNvSpPr>
          <p:nvPr>
            <p:ph type="title"/>
          </p:nvPr>
        </p:nvSpPr>
        <p:spPr/>
        <p:txBody>
          <a:bodyPr/>
          <a:lstStyle/>
          <a:p>
            <a:r>
              <a:rPr lang="en-US" b="1" dirty="0"/>
              <a:t>The Pilgrims</a:t>
            </a:r>
          </a:p>
        </p:txBody>
      </p:sp>
      <p:sp>
        <p:nvSpPr>
          <p:cNvPr id="3" name="Content Placeholder 2">
            <a:extLst>
              <a:ext uri="{FF2B5EF4-FFF2-40B4-BE49-F238E27FC236}">
                <a16:creationId xmlns:a16="http://schemas.microsoft.com/office/drawing/2014/main" id="{3DBA9D76-5B8D-BF45-B293-6956B2C643E9}"/>
              </a:ext>
            </a:extLst>
          </p:cNvPr>
          <p:cNvSpPr>
            <a:spLocks noGrp="1"/>
          </p:cNvSpPr>
          <p:nvPr>
            <p:ph idx="1"/>
          </p:nvPr>
        </p:nvSpPr>
        <p:spPr/>
        <p:txBody>
          <a:bodyPr>
            <a:normAutofit lnSpcReduction="10000"/>
          </a:bodyPr>
          <a:lstStyle/>
          <a:p>
            <a:r>
              <a:rPr lang="en-US" b="1" dirty="0">
                <a:latin typeface="Garamond" panose="02020404030301010803" pitchFamily="18" charset="0"/>
              </a:rPr>
              <a:t>A People of the Book</a:t>
            </a:r>
          </a:p>
          <a:p>
            <a:r>
              <a:rPr lang="en-US" b="1" dirty="0">
                <a:latin typeface="Garamond" panose="02020404030301010803" pitchFamily="18" charset="0"/>
              </a:rPr>
              <a:t>A People of Christian Character</a:t>
            </a:r>
          </a:p>
          <a:p>
            <a:r>
              <a:rPr lang="en-US" b="1" dirty="0">
                <a:latin typeface="Garamond" panose="02020404030301010803" pitchFamily="18" charset="0"/>
              </a:rPr>
              <a:t>A People Who Loved Liberty</a:t>
            </a:r>
          </a:p>
          <a:p>
            <a:r>
              <a:rPr lang="en-US" b="1" dirty="0">
                <a:latin typeface="Garamond" panose="02020404030301010803" pitchFamily="18" charset="0"/>
              </a:rPr>
              <a:t>A People Who Were Steppingstones</a:t>
            </a:r>
          </a:p>
          <a:p>
            <a:r>
              <a:rPr lang="en-US" b="1" dirty="0">
                <a:latin typeface="Garamond" panose="02020404030301010803" pitchFamily="18" charset="0"/>
              </a:rPr>
              <a:t>A People Who Laid Down Their Lives for the Advancement of the Christian Faith </a:t>
            </a:r>
          </a:p>
          <a:p>
            <a:pPr marL="0" indent="0">
              <a:buNone/>
            </a:pPr>
            <a:endParaRPr lang="en-US" b="1" dirty="0">
              <a:latin typeface="Garamond" panose="02020404030301010803" pitchFamily="18" charset="0"/>
            </a:endParaRPr>
          </a:p>
        </p:txBody>
      </p:sp>
    </p:spTree>
    <p:extLst>
      <p:ext uri="{BB962C8B-B14F-4D97-AF65-F5344CB8AC3E}">
        <p14:creationId xmlns:p14="http://schemas.microsoft.com/office/powerpoint/2010/main" val="2719777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408215"/>
            <a:ext cx="8229600" cy="857250"/>
          </a:xfrm>
        </p:spPr>
        <p:txBody>
          <a:bodyPr>
            <a:noAutofit/>
          </a:bodyPr>
          <a:lstStyle/>
          <a:p>
            <a:br>
              <a:rPr lang="en-US" sz="4400" b="1" dirty="0">
                <a:latin typeface="Garamond" panose="02020404030301010803" pitchFamily="18" charset="0"/>
              </a:rPr>
            </a:br>
            <a:r>
              <a:rPr lang="en-US" sz="4400" b="1" dirty="0">
                <a:latin typeface="Garamond" panose="02020404030301010803" pitchFamily="18" charset="0"/>
              </a:rPr>
              <a:t>The Mayflower Compact</a:t>
            </a:r>
            <a:br>
              <a:rPr lang="en-US" sz="4400" b="1" dirty="0">
                <a:latin typeface="Garamond" panose="02020404030301010803" pitchFamily="18" charset="0"/>
              </a:rPr>
            </a:br>
            <a:endParaRPr lang="en-US" sz="4400" b="1" dirty="0">
              <a:latin typeface="Garamond" panose="02020404030301010803" pitchFamily="18" charset="0"/>
            </a:endParaRPr>
          </a:p>
        </p:txBody>
      </p:sp>
      <p:sp>
        <p:nvSpPr>
          <p:cNvPr id="3" name="Content Placeholder 2"/>
          <p:cNvSpPr>
            <a:spLocks noGrp="1"/>
          </p:cNvSpPr>
          <p:nvPr>
            <p:ph idx="1"/>
          </p:nvPr>
        </p:nvSpPr>
        <p:spPr>
          <a:xfrm>
            <a:off x="163285" y="2653392"/>
            <a:ext cx="8817427" cy="2081893"/>
          </a:xfrm>
        </p:spPr>
        <p:txBody>
          <a:bodyPr>
            <a:normAutofit fontScale="85000" lnSpcReduction="10000"/>
          </a:bodyPr>
          <a:lstStyle/>
          <a:p>
            <a:r>
              <a:rPr lang="en-US" b="1" dirty="0">
                <a:latin typeface="Garamond" panose="02020404030301010803" pitchFamily="18" charset="0"/>
              </a:rPr>
              <a:t>“for the glory of God, and advancement of the Christian faith, and honor of our king and country”</a:t>
            </a:r>
          </a:p>
          <a:p>
            <a:r>
              <a:rPr lang="en-US" b="1" dirty="0">
                <a:latin typeface="Garamond" panose="02020404030301010803" pitchFamily="18" charset="0"/>
              </a:rPr>
              <a:t>“combine ourselves together into a civil body politic…”</a:t>
            </a:r>
          </a:p>
          <a:p>
            <a:r>
              <a:rPr lang="en-US" b="1" dirty="0">
                <a:latin typeface="Garamond" panose="02020404030301010803" pitchFamily="18" charset="0"/>
              </a:rPr>
              <a:t>“</a:t>
            </a:r>
            <a:r>
              <a:rPr lang="en-US" b="1" kern="1200" dirty="0">
                <a:latin typeface="Garamond" panose="02020404030301010803" pitchFamily="18" charset="0"/>
              </a:rPr>
              <a:t>for our better ordering and preservation…”</a:t>
            </a:r>
          </a:p>
          <a:p>
            <a:pPr>
              <a:buNone/>
            </a:pPr>
            <a:endParaRPr lang="en-US" b="1" dirty="0">
              <a:latin typeface="Garamond" panose="02020404030301010803" pitchFamily="18" charset="0"/>
            </a:endParaRPr>
          </a:p>
        </p:txBody>
      </p:sp>
      <p:sp>
        <p:nvSpPr>
          <p:cNvPr id="4" name="TextBox 3">
            <a:extLst>
              <a:ext uri="{FF2B5EF4-FFF2-40B4-BE49-F238E27FC236}">
                <a16:creationId xmlns:a16="http://schemas.microsoft.com/office/drawing/2014/main" id="{DBFDFC1B-3892-7640-93B1-0BC6A2B5BEDA}"/>
              </a:ext>
            </a:extLst>
          </p:cNvPr>
          <p:cNvSpPr txBox="1"/>
          <p:nvPr/>
        </p:nvSpPr>
        <p:spPr>
          <a:xfrm>
            <a:off x="865414" y="1265465"/>
            <a:ext cx="7413171" cy="1077218"/>
          </a:xfrm>
          <a:prstGeom prst="rect">
            <a:avLst/>
          </a:prstGeom>
          <a:noFill/>
        </p:spPr>
        <p:txBody>
          <a:bodyPr wrap="square" rtlCol="0">
            <a:spAutoFit/>
          </a:bodyPr>
          <a:lstStyle/>
          <a:p>
            <a:pPr algn="ctr"/>
            <a:r>
              <a:rPr lang="en-US" sz="3200" dirty="0">
                <a:latin typeface="Garamond" panose="02020404030301010803" pitchFamily="18" charset="0"/>
              </a:rPr>
              <a:t>America’s founding governmental document, based on Christian self-government:</a:t>
            </a:r>
          </a:p>
        </p:txBody>
      </p:sp>
    </p:spTree>
    <p:extLst>
      <p:ext uri="{BB962C8B-B14F-4D97-AF65-F5344CB8AC3E}">
        <p14:creationId xmlns:p14="http://schemas.microsoft.com/office/powerpoint/2010/main" val="366139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Mayflower Compact (con’t)</a:t>
            </a:r>
          </a:p>
        </p:txBody>
      </p:sp>
      <p:sp>
        <p:nvSpPr>
          <p:cNvPr id="3" name="Content Placeholder 2"/>
          <p:cNvSpPr>
            <a:spLocks noGrp="1"/>
          </p:cNvSpPr>
          <p:nvPr>
            <p:ph idx="1"/>
          </p:nvPr>
        </p:nvSpPr>
        <p:spPr>
          <a:xfrm>
            <a:off x="457201" y="1396094"/>
            <a:ext cx="8229599" cy="2793206"/>
          </a:xfrm>
        </p:spPr>
        <p:txBody>
          <a:bodyPr>
            <a:noAutofit/>
          </a:bodyPr>
          <a:lstStyle/>
          <a:p>
            <a:pPr>
              <a:buNone/>
            </a:pPr>
            <a:r>
              <a:rPr lang="en-US" sz="3200" b="1" dirty="0">
                <a:latin typeface="Garamond" panose="02020404030301010803" pitchFamily="18" charset="0"/>
              </a:rPr>
              <a:t>“frame such just and equal laws…”</a:t>
            </a:r>
          </a:p>
          <a:p>
            <a:pPr>
              <a:buNone/>
            </a:pPr>
            <a:r>
              <a:rPr lang="en-US" sz="3200" b="1" kern="1200" dirty="0">
                <a:latin typeface="Garamond" panose="02020404030301010803" pitchFamily="18" charset="0"/>
              </a:rPr>
              <a:t>“thought most meet and convenient for the general good of the colony…”</a:t>
            </a:r>
          </a:p>
          <a:p>
            <a:pPr>
              <a:buNone/>
            </a:pPr>
            <a:r>
              <a:rPr lang="en-US" sz="3200" b="1" kern="1200" dirty="0">
                <a:latin typeface="Garamond" panose="02020404030301010803" pitchFamily="18" charset="0"/>
              </a:rPr>
              <a:t>“unto which we promise all due submission and obedience.”</a:t>
            </a:r>
          </a:p>
          <a:p>
            <a:pPr>
              <a:buNone/>
            </a:pPr>
            <a:endParaRPr lang="en-US" sz="3200" b="1" dirty="0">
              <a:latin typeface="Garamond" panose="02020404030301010803" pitchFamily="18" charset="0"/>
            </a:endParaRPr>
          </a:p>
          <a:p>
            <a:endParaRPr lang="en-US" sz="3200" b="1" dirty="0">
              <a:latin typeface="Garamond" panose="02020404030301010803" pitchFamily="18" charset="0"/>
            </a:endParaRPr>
          </a:p>
        </p:txBody>
      </p:sp>
    </p:spTree>
    <p:extLst>
      <p:ext uri="{BB962C8B-B14F-4D97-AF65-F5344CB8AC3E}">
        <p14:creationId xmlns:p14="http://schemas.microsoft.com/office/powerpoint/2010/main" val="427716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4703-863D-2548-AC2D-F087214EEF9C}"/>
              </a:ext>
            </a:extLst>
          </p:cNvPr>
          <p:cNvSpPr>
            <a:spLocks noGrp="1"/>
          </p:cNvSpPr>
          <p:nvPr>
            <p:ph type="title"/>
          </p:nvPr>
        </p:nvSpPr>
        <p:spPr/>
        <p:txBody>
          <a:bodyPr/>
          <a:lstStyle/>
          <a:p>
            <a:r>
              <a:rPr lang="en-US" b="1" dirty="0"/>
              <a:t>The Puritans</a:t>
            </a:r>
          </a:p>
        </p:txBody>
      </p:sp>
      <p:sp>
        <p:nvSpPr>
          <p:cNvPr id="3" name="Content Placeholder 2">
            <a:extLst>
              <a:ext uri="{FF2B5EF4-FFF2-40B4-BE49-F238E27FC236}">
                <a16:creationId xmlns:a16="http://schemas.microsoft.com/office/drawing/2014/main" id="{DC893E9C-13AF-6142-946D-2A4C93478373}"/>
              </a:ext>
            </a:extLst>
          </p:cNvPr>
          <p:cNvSpPr>
            <a:spLocks noGrp="1"/>
          </p:cNvSpPr>
          <p:nvPr>
            <p:ph idx="1"/>
          </p:nvPr>
        </p:nvSpPr>
        <p:spPr/>
        <p:txBody>
          <a:bodyPr>
            <a:normAutofit fontScale="92500"/>
          </a:bodyPr>
          <a:lstStyle/>
          <a:p>
            <a:pPr marL="0" indent="0">
              <a:buNone/>
            </a:pPr>
            <a:r>
              <a:rPr lang="en-US" sz="3200" b="1" dirty="0">
                <a:latin typeface="Garamond" panose="02020404030301010803" pitchFamily="18" charset="0"/>
              </a:rPr>
              <a:t>For we must consider that we shall be as a city upon a hill. The eyes of all people are upon us. So that if we shall deal falsely with our God in this work we have undertaken, and so cause Him to withdraw His present help from us, we shall be made a story and a by-word through the world.  </a:t>
            </a:r>
          </a:p>
          <a:p>
            <a:pPr marL="0" indent="0" algn="r">
              <a:buNone/>
            </a:pPr>
            <a:r>
              <a:rPr lang="en-US" b="1" dirty="0">
                <a:latin typeface="Garamond" panose="02020404030301010803" pitchFamily="18" charset="0"/>
              </a:rPr>
              <a:t>John Winthrop (1630)</a:t>
            </a:r>
          </a:p>
          <a:p>
            <a:pPr marL="0" indent="0">
              <a:buNone/>
            </a:pPr>
            <a:endParaRPr lang="en-US" b="1" dirty="0">
              <a:latin typeface="Garamond" panose="02020404030301010803" pitchFamily="18" charset="0"/>
            </a:endParaRPr>
          </a:p>
        </p:txBody>
      </p:sp>
    </p:spTree>
    <p:extLst>
      <p:ext uri="{BB962C8B-B14F-4D97-AF65-F5344CB8AC3E}">
        <p14:creationId xmlns:p14="http://schemas.microsoft.com/office/powerpoint/2010/main" val="2883436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3"/>
            <a:ext cx="8229600" cy="857250"/>
          </a:xfrm>
        </p:spPr>
        <p:txBody>
          <a:bodyPr>
            <a:normAutofit fontScale="90000"/>
          </a:bodyPr>
          <a:lstStyle/>
          <a:p>
            <a:r>
              <a:rPr lang="en-US" sz="4400" b="1" dirty="0">
                <a:latin typeface="Garamond" panose="02020404030301010803" pitchFamily="18" charset="0"/>
              </a:rPr>
              <a:t>The Great Awakening (c. 1730-1750)</a:t>
            </a:r>
          </a:p>
        </p:txBody>
      </p:sp>
      <p:sp>
        <p:nvSpPr>
          <p:cNvPr id="3" name="Content Placeholder 2"/>
          <p:cNvSpPr>
            <a:spLocks noGrp="1"/>
          </p:cNvSpPr>
          <p:nvPr>
            <p:ph idx="1"/>
          </p:nvPr>
        </p:nvSpPr>
        <p:spPr>
          <a:xfrm>
            <a:off x="261258" y="881743"/>
            <a:ext cx="9144000" cy="3657599"/>
          </a:xfrm>
        </p:spPr>
        <p:txBody>
          <a:bodyPr>
            <a:noAutofit/>
          </a:bodyPr>
          <a:lstStyle/>
          <a:p>
            <a:pPr marL="358775" lvl="2" indent="-342900"/>
            <a:r>
              <a:rPr lang="en-US" sz="3000" dirty="0">
                <a:latin typeface="Garamond" panose="02020404030301010803" pitchFamily="18" charset="0"/>
              </a:rPr>
              <a:t>In New England: Congregationalists</a:t>
            </a:r>
          </a:p>
          <a:p>
            <a:pPr marL="358775" lvl="2" indent="-342900"/>
            <a:r>
              <a:rPr lang="en-US" sz="3000" dirty="0">
                <a:latin typeface="Garamond" panose="02020404030301010803" pitchFamily="18" charset="0"/>
              </a:rPr>
              <a:t>Middle Colonies: Presbyterians and Catholics</a:t>
            </a:r>
          </a:p>
          <a:p>
            <a:pPr marL="65088" lvl="2" indent="341313"/>
            <a:r>
              <a:rPr lang="en-US" sz="3000" dirty="0">
                <a:latin typeface="Garamond" panose="02020404030301010803" pitchFamily="18" charset="0"/>
              </a:rPr>
              <a:t>In the South and Tidewater: Baptists and Methodists</a:t>
            </a:r>
          </a:p>
          <a:p>
            <a:pPr marL="357188" lvl="3" indent="-292100">
              <a:buFont typeface="Arial" panose="020B0604020202020204" pitchFamily="34" charset="0"/>
              <a:buChar char="•"/>
            </a:pPr>
            <a:r>
              <a:rPr lang="en-US" sz="3000" dirty="0">
                <a:latin typeface="Garamond" panose="02020404030301010803" pitchFamily="18" charset="0"/>
              </a:rPr>
              <a:t>Some black Baptist churches were founded in VA and both Baptists and Methodists made strong attempts to evangelize free blacks and slaves.</a:t>
            </a:r>
          </a:p>
          <a:p>
            <a:pPr marL="15875" lvl="2" indent="0" algn="ctr">
              <a:buNone/>
            </a:pPr>
            <a:r>
              <a:rPr lang="en-US" sz="2800" b="1" dirty="0">
                <a:latin typeface="Garamond" panose="02020404030301010803" pitchFamily="18" charset="0"/>
              </a:rPr>
              <a:t>	Evangelists: 	Anglican George Whitefield 						Congregationalist Jonathan Edwards</a:t>
            </a:r>
          </a:p>
          <a:p>
            <a:endParaRPr lang="en-US" sz="3000" dirty="0">
              <a:latin typeface="Garamond" panose="02020404030301010803" pitchFamily="18" charset="0"/>
            </a:endParaRPr>
          </a:p>
        </p:txBody>
      </p:sp>
    </p:spTree>
    <p:extLst>
      <p:ext uri="{BB962C8B-B14F-4D97-AF65-F5344CB8AC3E}">
        <p14:creationId xmlns:p14="http://schemas.microsoft.com/office/powerpoint/2010/main" val="4111834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1"/>
            <a:ext cx="8229600" cy="857250"/>
          </a:xfrm>
        </p:spPr>
        <p:txBody>
          <a:bodyPr>
            <a:normAutofit/>
          </a:bodyPr>
          <a:lstStyle/>
          <a:p>
            <a:r>
              <a:rPr lang="en-US" b="1" dirty="0"/>
              <a:t>The Great Awakening </a:t>
            </a:r>
            <a:r>
              <a:rPr lang="en-US" sz="2400" b="1" dirty="0"/>
              <a:t>(c. 1730-1750)</a:t>
            </a:r>
          </a:p>
        </p:txBody>
      </p:sp>
      <p:sp>
        <p:nvSpPr>
          <p:cNvPr id="3" name="Content Placeholder 2"/>
          <p:cNvSpPr>
            <a:spLocks noGrp="1"/>
          </p:cNvSpPr>
          <p:nvPr>
            <p:ph idx="1"/>
          </p:nvPr>
        </p:nvSpPr>
        <p:spPr>
          <a:xfrm>
            <a:off x="0" y="914400"/>
            <a:ext cx="9144000" cy="4229099"/>
          </a:xfrm>
        </p:spPr>
        <p:txBody>
          <a:bodyPr>
            <a:noAutofit/>
          </a:bodyPr>
          <a:lstStyle/>
          <a:p>
            <a:pPr marL="522287" lvl="3" indent="-457200">
              <a:buFont typeface="Arial" panose="020B0604020202020204" pitchFamily="34" charset="0"/>
              <a:buChar char="•"/>
            </a:pPr>
            <a:r>
              <a:rPr lang="en-US" sz="2800" dirty="0">
                <a:latin typeface="Garamond" panose="02020404030301010803" pitchFamily="18" charset="0"/>
              </a:rPr>
              <a:t>Taught that all men are created equal</a:t>
            </a:r>
          </a:p>
          <a:p>
            <a:pPr marL="522287" lvl="3" indent="-457200">
              <a:buFont typeface="Arial" panose="020B0604020202020204" pitchFamily="34" charset="0"/>
              <a:buChar char="•"/>
            </a:pPr>
            <a:r>
              <a:rPr lang="en-US" sz="2800" dirty="0">
                <a:latin typeface="Garamond" panose="02020404030301010803" pitchFamily="18" charset="0"/>
              </a:rPr>
              <a:t>True value of man lies in his moral behavior rather than class</a:t>
            </a:r>
          </a:p>
          <a:p>
            <a:pPr marL="522287" lvl="3" indent="-457200">
              <a:buFont typeface="Arial" panose="020B0604020202020204" pitchFamily="34" charset="0"/>
              <a:buChar char="•"/>
            </a:pPr>
            <a:r>
              <a:rPr lang="en-US" sz="2800" dirty="0">
                <a:latin typeface="Garamond" panose="02020404030301010803" pitchFamily="18" charset="0"/>
              </a:rPr>
              <a:t>All men can be saved</a:t>
            </a:r>
          </a:p>
          <a:p>
            <a:pPr marL="522287" lvl="3" indent="-457200">
              <a:buFont typeface="Arial" panose="020B0604020202020204" pitchFamily="34" charset="0"/>
              <a:buChar char="•"/>
            </a:pPr>
            <a:r>
              <a:rPr lang="en-US" sz="2800" dirty="0">
                <a:latin typeface="Garamond" panose="02020404030301010803" pitchFamily="18" charset="0"/>
              </a:rPr>
              <a:t>Liberty of Conscience is an inalienable right of every reasoning creature</a:t>
            </a:r>
          </a:p>
          <a:p>
            <a:pPr marL="406400" lvl="3" indent="-341313"/>
            <a:r>
              <a:rPr lang="en-US" sz="2800" dirty="0">
                <a:latin typeface="Garamond" panose="02020404030301010803" pitchFamily="18" charset="0"/>
              </a:rPr>
              <a:t>The language of </a:t>
            </a:r>
            <a:r>
              <a:rPr lang="en-US" sz="2800" b="1" dirty="0">
                <a:latin typeface="Garamond" panose="02020404030301010803" pitchFamily="18" charset="0"/>
              </a:rPr>
              <a:t>natural</a:t>
            </a:r>
            <a:r>
              <a:rPr lang="en-US" sz="2800" dirty="0">
                <a:latin typeface="Garamond" panose="02020404030301010803" pitchFamily="18" charset="0"/>
              </a:rPr>
              <a:t> </a:t>
            </a:r>
            <a:r>
              <a:rPr lang="en-US" sz="2800" b="1" dirty="0">
                <a:latin typeface="Garamond" panose="02020404030301010803" pitchFamily="18" charset="0"/>
              </a:rPr>
              <a:t>law</a:t>
            </a:r>
            <a:r>
              <a:rPr lang="en-US" sz="2800" dirty="0">
                <a:latin typeface="Garamond" panose="02020404030301010803" pitchFamily="18" charset="0"/>
              </a:rPr>
              <a:t>, of </a:t>
            </a:r>
            <a:r>
              <a:rPr lang="en-US" sz="2800" b="1" dirty="0">
                <a:latin typeface="Garamond" panose="02020404030301010803" pitchFamily="18" charset="0"/>
              </a:rPr>
              <a:t>inherent or inalienable</a:t>
            </a:r>
            <a:r>
              <a:rPr lang="en-US" sz="2800" dirty="0">
                <a:latin typeface="Garamond" panose="02020404030301010803" pitchFamily="18" charset="0"/>
              </a:rPr>
              <a:t> </a:t>
            </a:r>
            <a:r>
              <a:rPr lang="en-US" sz="2800" b="1" dirty="0">
                <a:latin typeface="Garamond" panose="02020404030301010803" pitchFamily="18" charset="0"/>
              </a:rPr>
              <a:t>freedoms</a:t>
            </a:r>
            <a:r>
              <a:rPr lang="en-US" sz="2800" dirty="0">
                <a:latin typeface="Garamond" panose="02020404030301010803" pitchFamily="18" charset="0"/>
              </a:rPr>
              <a:t>, of </a:t>
            </a:r>
            <a:r>
              <a:rPr lang="en-US" sz="2800" b="1" dirty="0">
                <a:latin typeface="Garamond" panose="02020404030301010803" pitchFamily="18" charset="0"/>
              </a:rPr>
              <a:t>self-determination </a:t>
            </a:r>
            <a:r>
              <a:rPr lang="en-US" sz="2800" dirty="0">
                <a:latin typeface="Garamond" panose="02020404030301010803" pitchFamily="18" charset="0"/>
              </a:rPr>
              <a:t>mixed with all these colonial denominations  was the crux of the “American Enlightenment” </a:t>
            </a:r>
          </a:p>
          <a:p>
            <a:endParaRPr lang="en-US" sz="2800" dirty="0">
              <a:latin typeface="Garamond" panose="02020404030301010803" pitchFamily="18" charset="0"/>
            </a:endParaRPr>
          </a:p>
        </p:txBody>
      </p:sp>
    </p:spTree>
    <p:extLst>
      <p:ext uri="{BB962C8B-B14F-4D97-AF65-F5344CB8AC3E}">
        <p14:creationId xmlns:p14="http://schemas.microsoft.com/office/powerpoint/2010/main" val="31334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Great Awakening </a:t>
            </a:r>
            <a:r>
              <a:rPr lang="en-US" sz="2400" dirty="0"/>
              <a:t>(c. 1730-1750)</a:t>
            </a:r>
          </a:p>
        </p:txBody>
      </p:sp>
      <p:sp>
        <p:nvSpPr>
          <p:cNvPr id="3" name="Content Placeholder 2"/>
          <p:cNvSpPr>
            <a:spLocks noGrp="1"/>
          </p:cNvSpPr>
          <p:nvPr>
            <p:ph idx="1"/>
          </p:nvPr>
        </p:nvSpPr>
        <p:spPr>
          <a:xfrm>
            <a:off x="514350" y="1289956"/>
            <a:ext cx="8115300" cy="3853543"/>
          </a:xfrm>
        </p:spPr>
        <p:txBody>
          <a:bodyPr>
            <a:noAutofit/>
          </a:bodyPr>
          <a:lstStyle/>
          <a:p>
            <a:pPr defTabSz="914400">
              <a:spcBef>
                <a:spcPts val="0"/>
              </a:spcBef>
              <a:defRPr/>
            </a:pPr>
            <a:r>
              <a:rPr lang="en-US" sz="3200" b="1" dirty="0">
                <a:latin typeface="Garamond" panose="02020404030301010803" pitchFamily="18" charset="0"/>
              </a:rPr>
              <a:t>No one religious sect could unify the 13 colonies against Britain, but… the shared Christian convictions regarding the nature of sin, virtue, and divine Providence did!</a:t>
            </a:r>
          </a:p>
          <a:p>
            <a:pPr marL="0" indent="0" defTabSz="914400">
              <a:spcBef>
                <a:spcPts val="0"/>
              </a:spcBef>
              <a:buNone/>
              <a:defRPr/>
            </a:pPr>
            <a:endParaRPr lang="en-US" sz="3200" b="1" dirty="0">
              <a:latin typeface="Garamond" panose="02020404030301010803" pitchFamily="18" charset="0"/>
            </a:endParaRPr>
          </a:p>
        </p:txBody>
      </p:sp>
    </p:spTree>
    <p:extLst>
      <p:ext uri="{BB962C8B-B14F-4D97-AF65-F5344CB8AC3E}">
        <p14:creationId xmlns:p14="http://schemas.microsoft.com/office/powerpoint/2010/main" val="2440640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3788229" cy="857250"/>
          </a:xfrm>
        </p:spPr>
        <p:txBody>
          <a:bodyPr>
            <a:noAutofit/>
          </a:bodyPr>
          <a:lstStyle/>
          <a:p>
            <a:pPr algn="l"/>
            <a:r>
              <a:rPr lang="en-US" sz="3200" b="1" dirty="0"/>
              <a:t>Benjamin Franklin</a:t>
            </a:r>
          </a:p>
        </p:txBody>
      </p:sp>
      <p:pic>
        <p:nvPicPr>
          <p:cNvPr id="5" name="Picture 4"/>
          <p:cNvPicPr>
            <a:picLocks noChangeAspect="1"/>
          </p:cNvPicPr>
          <p:nvPr/>
        </p:nvPicPr>
        <p:blipFill>
          <a:blip r:embed="rId3"/>
          <a:stretch>
            <a:fillRect/>
          </a:stretch>
        </p:blipFill>
        <p:spPr>
          <a:xfrm>
            <a:off x="6819887" y="1873"/>
            <a:ext cx="2324113" cy="2790314"/>
          </a:xfrm>
          <a:prstGeom prst="rect">
            <a:avLst/>
          </a:prstGeom>
        </p:spPr>
      </p:pic>
      <p:sp>
        <p:nvSpPr>
          <p:cNvPr id="6" name="Content Placeholder 5"/>
          <p:cNvSpPr>
            <a:spLocks noGrp="1"/>
          </p:cNvSpPr>
          <p:nvPr>
            <p:ph idx="1"/>
          </p:nvPr>
        </p:nvSpPr>
        <p:spPr>
          <a:xfrm>
            <a:off x="114300" y="898071"/>
            <a:ext cx="8409214" cy="3943350"/>
          </a:xfrm>
        </p:spPr>
        <p:txBody>
          <a:bodyPr>
            <a:noAutofit/>
          </a:bodyPr>
          <a:lstStyle/>
          <a:p>
            <a:pPr marL="0" indent="0">
              <a:buNone/>
            </a:pPr>
            <a:r>
              <a:rPr lang="en-US" sz="2800" b="1" dirty="0">
                <a:latin typeface="Garamond" panose="02020404030301010803" pitchFamily="18" charset="0"/>
              </a:rPr>
              <a:t>“…serious religion, under its various </a:t>
            </a:r>
          </a:p>
          <a:p>
            <a:pPr marL="0" indent="0">
              <a:buNone/>
            </a:pPr>
            <a:r>
              <a:rPr lang="en-US" sz="2800" b="1" dirty="0">
                <a:latin typeface="Garamond" panose="02020404030301010803" pitchFamily="18" charset="0"/>
              </a:rPr>
              <a:t>denominations, is not only tolerated, but                 respected and practiced.  Atheism is </a:t>
            </a:r>
          </a:p>
          <a:p>
            <a:pPr marL="0" indent="0">
              <a:buNone/>
            </a:pPr>
            <a:r>
              <a:rPr lang="en-US" sz="2800" b="1" dirty="0">
                <a:latin typeface="Garamond" panose="02020404030301010803" pitchFamily="18" charset="0"/>
              </a:rPr>
              <a:t>unknown there; infidelity rare and secret….</a:t>
            </a:r>
          </a:p>
          <a:p>
            <a:pPr marL="0" indent="0">
              <a:buNone/>
            </a:pPr>
            <a:r>
              <a:rPr lang="en-US" sz="2800" b="1" dirty="0">
                <a:latin typeface="Garamond" panose="02020404030301010803" pitchFamily="18" charset="0"/>
              </a:rPr>
              <a:t>And the divine Being seems to have manifested His approbation of mutual forbearance and kindness with which the different sects treat each other, by the remarkable prosperity with which He has been pleased to favor the whole county.”</a:t>
            </a:r>
          </a:p>
        </p:txBody>
      </p:sp>
    </p:spTree>
    <p:extLst>
      <p:ext uri="{BB962C8B-B14F-4D97-AF65-F5344CB8AC3E}">
        <p14:creationId xmlns:p14="http://schemas.microsoft.com/office/powerpoint/2010/main" val="1073891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4FDA-424A-924D-8917-6DD23B9DE6F7}"/>
              </a:ext>
            </a:extLst>
          </p:cNvPr>
          <p:cNvSpPr>
            <a:spLocks noGrp="1"/>
          </p:cNvSpPr>
          <p:nvPr>
            <p:ph type="title"/>
          </p:nvPr>
        </p:nvSpPr>
        <p:spPr/>
        <p:txBody>
          <a:bodyPr/>
          <a:lstStyle/>
          <a:p>
            <a:r>
              <a:rPr lang="en-US" b="1" dirty="0"/>
              <a:t>Next Week – March 22</a:t>
            </a:r>
          </a:p>
        </p:txBody>
      </p:sp>
      <p:sp>
        <p:nvSpPr>
          <p:cNvPr id="3" name="Content Placeholder 2">
            <a:extLst>
              <a:ext uri="{FF2B5EF4-FFF2-40B4-BE49-F238E27FC236}">
                <a16:creationId xmlns:a16="http://schemas.microsoft.com/office/drawing/2014/main" id="{7B059F1B-3E3A-624A-A4E5-1323B0677DFC}"/>
              </a:ext>
            </a:extLst>
          </p:cNvPr>
          <p:cNvSpPr>
            <a:spLocks noGrp="1"/>
          </p:cNvSpPr>
          <p:nvPr>
            <p:ph idx="1"/>
          </p:nvPr>
        </p:nvSpPr>
        <p:spPr/>
        <p:txBody>
          <a:bodyPr>
            <a:noAutofit/>
          </a:bodyPr>
          <a:lstStyle/>
          <a:p>
            <a:r>
              <a:rPr lang="en-US" sz="3000" b="1" dirty="0">
                <a:latin typeface="Garamond" panose="02020404030301010803" pitchFamily="18" charset="0"/>
              </a:rPr>
              <a:t>The cumulative effect of Christian principles on the the American Founders and the founding documents of the United States of America.</a:t>
            </a:r>
          </a:p>
          <a:p>
            <a:r>
              <a:rPr lang="en-US" sz="3000" b="1" dirty="0">
                <a:latin typeface="Garamond" panose="02020404030301010803" pitchFamily="18" charset="0"/>
              </a:rPr>
              <a:t>Identifying Biblical principles in the Declaration of Independence and the Constitution of the United States of America.</a:t>
            </a:r>
          </a:p>
          <a:p>
            <a:r>
              <a:rPr lang="en-US" sz="3000" b="1" dirty="0">
                <a:latin typeface="Garamond" panose="02020404030301010803" pitchFamily="18" charset="0"/>
              </a:rPr>
              <a:t>How do we preserve our Christian form of gov.?</a:t>
            </a:r>
          </a:p>
        </p:txBody>
      </p:sp>
    </p:spTree>
    <p:extLst>
      <p:ext uri="{BB962C8B-B14F-4D97-AF65-F5344CB8AC3E}">
        <p14:creationId xmlns:p14="http://schemas.microsoft.com/office/powerpoint/2010/main" val="2504477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7913-DD90-B74B-9621-7572259CA85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173B1F-DE4C-FE46-BA15-A208295B099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9957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FEB8-C4D8-0946-A992-F744A5780F15}"/>
              </a:ext>
            </a:extLst>
          </p:cNvPr>
          <p:cNvSpPr>
            <a:spLocks noGrp="1"/>
          </p:cNvSpPr>
          <p:nvPr>
            <p:ph type="title"/>
          </p:nvPr>
        </p:nvSpPr>
        <p:spPr/>
        <p:txBody>
          <a:bodyPr/>
          <a:lstStyle/>
          <a:p>
            <a:r>
              <a:rPr lang="en-US" b="1" dirty="0">
                <a:latin typeface="Garamond" panose="02020404030301010803" pitchFamily="18" charset="0"/>
              </a:rPr>
              <a:t>Biblical Principles Evidenced</a:t>
            </a:r>
          </a:p>
        </p:txBody>
      </p:sp>
      <p:sp>
        <p:nvSpPr>
          <p:cNvPr id="3" name="Content Placeholder 2">
            <a:extLst>
              <a:ext uri="{FF2B5EF4-FFF2-40B4-BE49-F238E27FC236}">
                <a16:creationId xmlns:a16="http://schemas.microsoft.com/office/drawing/2014/main" id="{02962D40-7BB0-2F4A-99D1-3A7A18AE74A6}"/>
              </a:ext>
            </a:extLst>
          </p:cNvPr>
          <p:cNvSpPr>
            <a:spLocks noGrp="1"/>
          </p:cNvSpPr>
          <p:nvPr>
            <p:ph idx="1"/>
          </p:nvPr>
        </p:nvSpPr>
        <p:spPr/>
        <p:txBody>
          <a:bodyPr>
            <a:normAutofit/>
          </a:bodyPr>
          <a:lstStyle/>
          <a:p>
            <a:r>
              <a:rPr lang="en-US" sz="3200" b="1" dirty="0">
                <a:latin typeface="Garamond" panose="02020404030301010803" pitchFamily="18" charset="0"/>
              </a:rPr>
              <a:t>God’s Principle of Individuality</a:t>
            </a:r>
          </a:p>
          <a:p>
            <a:r>
              <a:rPr lang="en-US" sz="3200" b="1" dirty="0">
                <a:latin typeface="Garamond" panose="02020404030301010803" pitchFamily="18" charset="0"/>
              </a:rPr>
              <a:t>The Christian Principle of Self-Government</a:t>
            </a:r>
          </a:p>
          <a:p>
            <a:r>
              <a:rPr lang="en-US" sz="3200" b="1" dirty="0">
                <a:latin typeface="Garamond" panose="02020404030301010803" pitchFamily="18" charset="0"/>
              </a:rPr>
              <a:t>The Principle of Christian Character</a:t>
            </a:r>
          </a:p>
          <a:p>
            <a:r>
              <a:rPr lang="en-US" sz="3200" b="1" dirty="0">
                <a:latin typeface="Garamond" panose="02020404030301010803" pitchFamily="18" charset="0"/>
              </a:rPr>
              <a:t>A Judeo-Christian (Biblical) Form of Government </a:t>
            </a:r>
          </a:p>
          <a:p>
            <a:endParaRPr lang="en-US" sz="3200" b="1" dirty="0">
              <a:latin typeface="Garamond" panose="02020404030301010803" pitchFamily="18" charset="0"/>
            </a:endParaRPr>
          </a:p>
        </p:txBody>
      </p:sp>
    </p:spTree>
    <p:extLst>
      <p:ext uri="{BB962C8B-B14F-4D97-AF65-F5344CB8AC3E}">
        <p14:creationId xmlns:p14="http://schemas.microsoft.com/office/powerpoint/2010/main" val="53035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85B8-5F03-D740-88E4-2161431717EF}"/>
              </a:ext>
            </a:extLst>
          </p:cNvPr>
          <p:cNvSpPr>
            <a:spLocks noGrp="1"/>
          </p:cNvSpPr>
          <p:nvPr>
            <p:ph type="title"/>
          </p:nvPr>
        </p:nvSpPr>
        <p:spPr>
          <a:noFill/>
        </p:spPr>
        <p:txBody>
          <a:bodyPr>
            <a:normAutofit/>
          </a:bodyPr>
          <a:lstStyle/>
          <a:p>
            <a:r>
              <a:rPr lang="en-US" sz="4400" b="1" dirty="0">
                <a:latin typeface="Garamond" panose="02020404030301010803" pitchFamily="18" charset="0"/>
              </a:rPr>
              <a:t>The Power of the Gospel </a:t>
            </a:r>
          </a:p>
        </p:txBody>
      </p:sp>
      <p:sp>
        <p:nvSpPr>
          <p:cNvPr id="3" name="Content Placeholder 2">
            <a:extLst>
              <a:ext uri="{FF2B5EF4-FFF2-40B4-BE49-F238E27FC236}">
                <a16:creationId xmlns:a16="http://schemas.microsoft.com/office/drawing/2014/main" id="{716B71EE-51FF-5B4C-8C0B-35CF01348ED1}"/>
              </a:ext>
            </a:extLst>
          </p:cNvPr>
          <p:cNvSpPr>
            <a:spLocks noGrp="1"/>
          </p:cNvSpPr>
          <p:nvPr>
            <p:ph idx="1"/>
          </p:nvPr>
        </p:nvSpPr>
        <p:spPr/>
        <p:txBody>
          <a:bodyPr>
            <a:noAutofit/>
          </a:bodyPr>
          <a:lstStyle/>
          <a:p>
            <a:pPr marL="0" indent="0">
              <a:buNone/>
            </a:pPr>
            <a:r>
              <a:rPr lang="en-US" sz="3200" b="1" dirty="0">
                <a:latin typeface="Garamond" panose="02020404030301010803" pitchFamily="18" charset="0"/>
              </a:rPr>
              <a:t>“…  but whenever someone turns to the Lord, the veil is taken away. Now the Lord is the Spirit, and where the Spirit of the Lord is, there is freedom.”   </a:t>
            </a:r>
          </a:p>
          <a:p>
            <a:pPr marL="0" indent="0">
              <a:buNone/>
            </a:pPr>
            <a:r>
              <a:rPr lang="en-US" sz="3200" b="1" dirty="0">
                <a:latin typeface="Garamond" panose="02020404030301010803" pitchFamily="18" charset="0"/>
              </a:rPr>
              <a:t>						2 Corinthians 3:16-17</a:t>
            </a:r>
          </a:p>
          <a:p>
            <a:pPr marL="0" indent="0">
              <a:buNone/>
            </a:pPr>
            <a:endParaRPr lang="en-US" sz="3200" b="1" dirty="0">
              <a:latin typeface="Garamond" panose="02020404030301010803" pitchFamily="18" charset="0"/>
            </a:endParaRPr>
          </a:p>
          <a:p>
            <a:pPr marL="0" indent="0">
              <a:buNone/>
            </a:pPr>
            <a:endParaRPr lang="en-US" sz="3200" b="1" dirty="0">
              <a:latin typeface="Garamond" panose="02020404030301010803" pitchFamily="18" charset="0"/>
            </a:endParaRPr>
          </a:p>
          <a:p>
            <a:pPr marL="0" indent="0">
              <a:buNone/>
            </a:pPr>
            <a:endParaRPr lang="en-US" sz="3200" b="1" dirty="0">
              <a:latin typeface="Garamond" panose="02020404030301010803" pitchFamily="18" charset="0"/>
            </a:endParaRPr>
          </a:p>
          <a:p>
            <a:pPr marL="0" indent="0">
              <a:buNone/>
            </a:pPr>
            <a:r>
              <a:rPr lang="en-US" sz="3200" b="1" dirty="0">
                <a:latin typeface="Garamond" panose="02020404030301010803" pitchFamily="18" charset="0"/>
              </a:rPr>
              <a:t> </a:t>
            </a:r>
          </a:p>
        </p:txBody>
      </p:sp>
    </p:spTree>
    <p:extLst>
      <p:ext uri="{BB962C8B-B14F-4D97-AF65-F5344CB8AC3E}">
        <p14:creationId xmlns:p14="http://schemas.microsoft.com/office/powerpoint/2010/main" val="128910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7E86-1E45-8944-BF5F-19C2DE012056}"/>
              </a:ext>
            </a:extLst>
          </p:cNvPr>
          <p:cNvSpPr>
            <a:spLocks noGrp="1"/>
          </p:cNvSpPr>
          <p:nvPr>
            <p:ph type="title"/>
          </p:nvPr>
        </p:nvSpPr>
        <p:spPr/>
        <p:txBody>
          <a:bodyPr/>
          <a:lstStyle/>
          <a:p>
            <a:r>
              <a:rPr lang="en-US" b="1" dirty="0">
                <a:latin typeface="Garamond" panose="02020404030301010803" pitchFamily="18" charset="0"/>
              </a:rPr>
              <a:t>Quick Review of Leading Ideas</a:t>
            </a:r>
          </a:p>
        </p:txBody>
      </p:sp>
      <p:sp>
        <p:nvSpPr>
          <p:cNvPr id="3" name="Content Placeholder 2">
            <a:extLst>
              <a:ext uri="{FF2B5EF4-FFF2-40B4-BE49-F238E27FC236}">
                <a16:creationId xmlns:a16="http://schemas.microsoft.com/office/drawing/2014/main" id="{638D20A6-3774-1340-B89B-2755E2DFBE72}"/>
              </a:ext>
            </a:extLst>
          </p:cNvPr>
          <p:cNvSpPr>
            <a:spLocks noGrp="1"/>
          </p:cNvSpPr>
          <p:nvPr>
            <p:ph idx="1"/>
          </p:nvPr>
        </p:nvSpPr>
        <p:spPr/>
        <p:txBody>
          <a:bodyPr>
            <a:normAutofit/>
          </a:bodyPr>
          <a:lstStyle/>
          <a:p>
            <a:r>
              <a:rPr lang="en-US" sz="3200" b="1" dirty="0">
                <a:latin typeface="Garamond" panose="02020404030301010803" pitchFamily="18" charset="0"/>
              </a:rPr>
              <a:t>Worldview Affects Everything</a:t>
            </a:r>
          </a:p>
          <a:p>
            <a:r>
              <a:rPr lang="en-US" sz="3200" b="1" dirty="0">
                <a:latin typeface="Garamond" panose="02020404030301010803" pitchFamily="18" charset="0"/>
              </a:rPr>
              <a:t>The Providential View of God and History is a Biblical View</a:t>
            </a:r>
          </a:p>
          <a:p>
            <a:r>
              <a:rPr lang="en-US" sz="3200" b="1" dirty="0">
                <a:latin typeface="Garamond" panose="02020404030301010803" pitchFamily="18" charset="0"/>
              </a:rPr>
              <a:t>There is Evidence of a Providential View in the Founding of America</a:t>
            </a:r>
          </a:p>
          <a:p>
            <a:pPr marL="0" indent="0">
              <a:buNone/>
            </a:pPr>
            <a:endParaRPr lang="en-US" sz="3200" b="1" dirty="0">
              <a:latin typeface="Garamond" panose="02020404030301010803" pitchFamily="18" charset="0"/>
            </a:endParaRPr>
          </a:p>
        </p:txBody>
      </p:sp>
    </p:spTree>
    <p:extLst>
      <p:ext uri="{BB962C8B-B14F-4D97-AF65-F5344CB8AC3E}">
        <p14:creationId xmlns:p14="http://schemas.microsoft.com/office/powerpoint/2010/main" val="182082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AB1F-9709-7947-8E7B-AE7BCB01CFCE}"/>
              </a:ext>
            </a:extLst>
          </p:cNvPr>
          <p:cNvSpPr>
            <a:spLocks noGrp="1"/>
          </p:cNvSpPr>
          <p:nvPr>
            <p:ph type="title"/>
          </p:nvPr>
        </p:nvSpPr>
        <p:spPr/>
        <p:txBody>
          <a:bodyPr/>
          <a:lstStyle/>
          <a:p>
            <a:r>
              <a:rPr lang="en-US" b="1" dirty="0">
                <a:latin typeface="Garamond" panose="02020404030301010803" pitchFamily="18" charset="0"/>
              </a:rPr>
              <a:t>Thinking Governmentally</a:t>
            </a:r>
          </a:p>
        </p:txBody>
      </p:sp>
      <p:sp>
        <p:nvSpPr>
          <p:cNvPr id="3" name="Content Placeholder 2">
            <a:extLst>
              <a:ext uri="{FF2B5EF4-FFF2-40B4-BE49-F238E27FC236}">
                <a16:creationId xmlns:a16="http://schemas.microsoft.com/office/drawing/2014/main" id="{C828165D-00DD-5E44-A5EA-FD854B8C41E7}"/>
              </a:ext>
            </a:extLst>
          </p:cNvPr>
          <p:cNvSpPr>
            <a:spLocks noGrp="1"/>
          </p:cNvSpPr>
          <p:nvPr>
            <p:ph idx="1"/>
          </p:nvPr>
        </p:nvSpPr>
        <p:spPr>
          <a:xfrm>
            <a:off x="228600" y="1200151"/>
            <a:ext cx="8629650" cy="3394472"/>
          </a:xfrm>
        </p:spPr>
        <p:txBody>
          <a:bodyPr>
            <a:normAutofit/>
          </a:bodyPr>
          <a:lstStyle/>
          <a:p>
            <a:pPr marL="0" indent="0" algn="ctr">
              <a:buNone/>
            </a:pPr>
            <a:r>
              <a:rPr lang="en-US" sz="3200" b="1" dirty="0">
                <a:latin typeface="Garamond" panose="02020404030301010803" pitchFamily="18" charset="0"/>
              </a:rPr>
              <a:t>Reasoning with our minds in a Biblical fashion</a:t>
            </a:r>
          </a:p>
        </p:txBody>
      </p:sp>
      <p:graphicFrame>
        <p:nvGraphicFramePr>
          <p:cNvPr id="4" name="Table 4">
            <a:extLst>
              <a:ext uri="{FF2B5EF4-FFF2-40B4-BE49-F238E27FC236}">
                <a16:creationId xmlns:a16="http://schemas.microsoft.com/office/drawing/2014/main" id="{DA1C05EC-B24C-EA4B-8BF0-296484C82FA9}"/>
              </a:ext>
            </a:extLst>
          </p:cNvPr>
          <p:cNvGraphicFramePr>
            <a:graphicFrameLocks noGrp="1"/>
          </p:cNvGraphicFramePr>
          <p:nvPr>
            <p:extLst>
              <p:ext uri="{D42A27DB-BD31-4B8C-83A1-F6EECF244321}">
                <p14:modId xmlns:p14="http://schemas.microsoft.com/office/powerpoint/2010/main" val="2378202736"/>
              </p:ext>
            </p:extLst>
          </p:nvPr>
        </p:nvGraphicFramePr>
        <p:xfrm>
          <a:off x="1331119" y="2338507"/>
          <a:ext cx="6096000" cy="2316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23313686"/>
                    </a:ext>
                  </a:extLst>
                </a:gridCol>
                <a:gridCol w="3048000">
                  <a:extLst>
                    <a:ext uri="{9D8B030D-6E8A-4147-A177-3AD203B41FA5}">
                      <a16:colId xmlns:a16="http://schemas.microsoft.com/office/drawing/2014/main" val="1442990759"/>
                    </a:ext>
                  </a:extLst>
                </a:gridCol>
              </a:tblGrid>
              <a:tr h="0">
                <a:tc>
                  <a:txBody>
                    <a:bodyPr/>
                    <a:lstStyle/>
                    <a:p>
                      <a:r>
                        <a:rPr lang="en-US" sz="3200" b="1" dirty="0">
                          <a:solidFill>
                            <a:schemeClr val="tx1"/>
                          </a:solidFill>
                          <a:latin typeface="Garamond" panose="02020404030301010803" pitchFamily="18" charset="0"/>
                        </a:rPr>
                        <a:t>Internal           to</a:t>
                      </a:r>
                    </a:p>
                  </a:txBody>
                  <a:tcPr>
                    <a:solidFill>
                      <a:schemeClr val="accent1">
                        <a:alpha val="35000"/>
                      </a:schemeClr>
                    </a:solidFill>
                  </a:tcPr>
                </a:tc>
                <a:tc>
                  <a:txBody>
                    <a:bodyPr/>
                    <a:lstStyle/>
                    <a:p>
                      <a:pPr algn="r"/>
                      <a:r>
                        <a:rPr lang="en-US" sz="3200" b="1" dirty="0">
                          <a:solidFill>
                            <a:schemeClr val="tx1"/>
                          </a:solidFill>
                          <a:latin typeface="Garamond" panose="02020404030301010803" pitchFamily="18" charset="0"/>
                        </a:rPr>
                        <a:t>External</a:t>
                      </a:r>
                    </a:p>
                  </a:txBody>
                  <a:tcPr>
                    <a:solidFill>
                      <a:schemeClr val="accent1">
                        <a:alpha val="36000"/>
                      </a:schemeClr>
                    </a:solidFill>
                  </a:tcPr>
                </a:tc>
                <a:extLst>
                  <a:ext uri="{0D108BD9-81ED-4DB2-BD59-A6C34878D82A}">
                    <a16:rowId xmlns:a16="http://schemas.microsoft.com/office/drawing/2014/main" val="1358661767"/>
                  </a:ext>
                </a:extLst>
              </a:tr>
              <a:tr h="370840">
                <a:tc>
                  <a:txBody>
                    <a:bodyPr/>
                    <a:lstStyle/>
                    <a:p>
                      <a:r>
                        <a:rPr lang="en-US" sz="3200" b="1" dirty="0">
                          <a:solidFill>
                            <a:schemeClr val="tx1"/>
                          </a:solidFill>
                          <a:latin typeface="Garamond" panose="02020404030301010803" pitchFamily="18" charset="0"/>
                        </a:rPr>
                        <a:t>Spiritual          to</a:t>
                      </a:r>
                    </a:p>
                  </a:txBody>
                  <a:tcPr/>
                </a:tc>
                <a:tc>
                  <a:txBody>
                    <a:bodyPr/>
                    <a:lstStyle/>
                    <a:p>
                      <a:pPr algn="r"/>
                      <a:r>
                        <a:rPr lang="en-US" sz="3200" b="1" dirty="0">
                          <a:solidFill>
                            <a:schemeClr val="tx1"/>
                          </a:solidFill>
                          <a:latin typeface="Garamond" panose="02020404030301010803" pitchFamily="18" charset="0"/>
                        </a:rPr>
                        <a:t>Natural</a:t>
                      </a:r>
                    </a:p>
                  </a:txBody>
                  <a:tcPr/>
                </a:tc>
                <a:extLst>
                  <a:ext uri="{0D108BD9-81ED-4DB2-BD59-A6C34878D82A}">
                    <a16:rowId xmlns:a16="http://schemas.microsoft.com/office/drawing/2014/main" val="1849560795"/>
                  </a:ext>
                </a:extLst>
              </a:tr>
              <a:tr h="370840">
                <a:tc>
                  <a:txBody>
                    <a:bodyPr/>
                    <a:lstStyle/>
                    <a:p>
                      <a:r>
                        <a:rPr lang="en-US" sz="3200" b="1" dirty="0">
                          <a:solidFill>
                            <a:schemeClr val="tx1"/>
                          </a:solidFill>
                          <a:latin typeface="Garamond" panose="02020404030301010803" pitchFamily="18" charset="0"/>
                        </a:rPr>
                        <a:t>Eternal            to</a:t>
                      </a:r>
                    </a:p>
                  </a:txBody>
                  <a:tcPr/>
                </a:tc>
                <a:tc>
                  <a:txBody>
                    <a:bodyPr/>
                    <a:lstStyle/>
                    <a:p>
                      <a:pPr algn="r"/>
                      <a:r>
                        <a:rPr lang="en-US" sz="3200" b="1" dirty="0">
                          <a:solidFill>
                            <a:schemeClr val="tx1"/>
                          </a:solidFill>
                          <a:latin typeface="Garamond" panose="02020404030301010803" pitchFamily="18" charset="0"/>
                        </a:rPr>
                        <a:t>Temporal</a:t>
                      </a:r>
                    </a:p>
                  </a:txBody>
                  <a:tcPr/>
                </a:tc>
                <a:extLst>
                  <a:ext uri="{0D108BD9-81ED-4DB2-BD59-A6C34878D82A}">
                    <a16:rowId xmlns:a16="http://schemas.microsoft.com/office/drawing/2014/main" val="2660451803"/>
                  </a:ext>
                </a:extLst>
              </a:tr>
              <a:tr h="370840">
                <a:tc>
                  <a:txBody>
                    <a:bodyPr/>
                    <a:lstStyle/>
                    <a:p>
                      <a:r>
                        <a:rPr lang="en-US" sz="3200" b="1" dirty="0">
                          <a:solidFill>
                            <a:schemeClr val="tx1"/>
                          </a:solidFill>
                          <a:latin typeface="Garamond" panose="02020404030301010803" pitchFamily="18" charset="0"/>
                        </a:rPr>
                        <a:t>Cause              to</a:t>
                      </a:r>
                    </a:p>
                  </a:txBody>
                  <a:tcPr/>
                </a:tc>
                <a:tc>
                  <a:txBody>
                    <a:bodyPr/>
                    <a:lstStyle/>
                    <a:p>
                      <a:pPr algn="r"/>
                      <a:r>
                        <a:rPr lang="en-US" sz="3200" b="1" dirty="0">
                          <a:solidFill>
                            <a:schemeClr val="tx1"/>
                          </a:solidFill>
                          <a:latin typeface="Garamond" panose="02020404030301010803" pitchFamily="18" charset="0"/>
                        </a:rPr>
                        <a:t>Effect</a:t>
                      </a:r>
                    </a:p>
                  </a:txBody>
                  <a:tcPr/>
                </a:tc>
                <a:extLst>
                  <a:ext uri="{0D108BD9-81ED-4DB2-BD59-A6C34878D82A}">
                    <a16:rowId xmlns:a16="http://schemas.microsoft.com/office/drawing/2014/main" val="3520363357"/>
                  </a:ext>
                </a:extLst>
              </a:tr>
            </a:tbl>
          </a:graphicData>
        </a:graphic>
      </p:graphicFrame>
      <p:cxnSp>
        <p:nvCxnSpPr>
          <p:cNvPr id="6" name="Straight Connector 5">
            <a:extLst>
              <a:ext uri="{FF2B5EF4-FFF2-40B4-BE49-F238E27FC236}">
                <a16:creationId xmlns:a16="http://schemas.microsoft.com/office/drawing/2014/main" id="{0FEF1D6D-D112-1242-B205-CE03215FAA1C}"/>
              </a:ext>
            </a:extLst>
          </p:cNvPr>
          <p:cNvCxnSpPr/>
          <p:nvPr/>
        </p:nvCxnSpPr>
        <p:spPr>
          <a:xfrm>
            <a:off x="2714625" y="2185988"/>
            <a:ext cx="3328988" cy="0"/>
          </a:xfrm>
          <a:prstGeom prst="line">
            <a:avLst/>
          </a:prstGeom>
          <a:ln w="63500">
            <a:prstDash val="lgDash"/>
            <a:tailEnd type="stealth" w="lg" len="lg"/>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459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latin typeface="Garamond" panose="02020404030301010803" pitchFamily="18" charset="0"/>
              </a:rPr>
              <a:t>Human History is Christ, His Story</a:t>
            </a:r>
          </a:p>
        </p:txBody>
      </p:sp>
      <p:sp>
        <p:nvSpPr>
          <p:cNvPr id="3" name="Content Placeholder 2"/>
          <p:cNvSpPr>
            <a:spLocks noGrp="1"/>
          </p:cNvSpPr>
          <p:nvPr>
            <p:ph idx="1"/>
          </p:nvPr>
        </p:nvSpPr>
        <p:spPr/>
        <p:txBody>
          <a:bodyPr>
            <a:noAutofit/>
          </a:bodyPr>
          <a:lstStyle/>
          <a:p>
            <a:pPr marL="0" indent="0">
              <a:buNone/>
            </a:pPr>
            <a:r>
              <a:rPr lang="en-US" sz="3200" dirty="0">
                <a:latin typeface="Garamond" panose="02020404030301010803" pitchFamily="18" charset="0"/>
              </a:rPr>
              <a:t>“History is the biography of communities; in another and profounder sense, it is the autobiography of Him who worketh all things after the counsel of His own will and who is graciously timing all events in the interests of His Christ, and of the kingdom of God on earth.” </a:t>
            </a:r>
          </a:p>
          <a:p>
            <a:pPr marL="2743200" lvl="8" indent="0">
              <a:buNone/>
            </a:pPr>
            <a:r>
              <a:rPr lang="en-US" sz="2000" dirty="0">
                <a:latin typeface="Garamond" panose="02020404030301010803" pitchFamily="18" charset="0"/>
              </a:rPr>
              <a:t>Rev. S. W. Foljambe, Annual Election Sermon, 1876</a:t>
            </a:r>
          </a:p>
        </p:txBody>
      </p:sp>
    </p:spTree>
    <p:extLst>
      <p:ext uri="{BB962C8B-B14F-4D97-AF65-F5344CB8AC3E}">
        <p14:creationId xmlns:p14="http://schemas.microsoft.com/office/powerpoint/2010/main" val="36675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733E9-66C3-0547-9C8A-96A87F269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37" y="0"/>
            <a:ext cx="6478077" cy="5041900"/>
          </a:xfrm>
          <a:prstGeom prst="rect">
            <a:avLst/>
          </a:prstGeom>
          <a:noFill/>
        </p:spPr>
      </p:pic>
      <p:sp>
        <p:nvSpPr>
          <p:cNvPr id="5" name="TextBox 4">
            <a:extLst>
              <a:ext uri="{FF2B5EF4-FFF2-40B4-BE49-F238E27FC236}">
                <a16:creationId xmlns:a16="http://schemas.microsoft.com/office/drawing/2014/main" id="{6C032A1A-9C2F-6546-9A66-AAD7DFE49AEE}"/>
              </a:ext>
            </a:extLst>
          </p:cNvPr>
          <p:cNvSpPr txBox="1"/>
          <p:nvPr/>
        </p:nvSpPr>
        <p:spPr>
          <a:xfrm>
            <a:off x="504285" y="4687113"/>
            <a:ext cx="2224627" cy="276999"/>
          </a:xfrm>
          <a:prstGeom prst="rect">
            <a:avLst/>
          </a:prstGeom>
          <a:noFill/>
        </p:spPr>
        <p:txBody>
          <a:bodyPr wrap="square" rtlCol="0">
            <a:spAutoFit/>
          </a:bodyPr>
          <a:lstStyle/>
          <a:p>
            <a:r>
              <a:rPr lang="en-US" sz="1200" dirty="0"/>
              <a:t>Beliles &amp; McDowell, 1991, p. 36</a:t>
            </a:r>
          </a:p>
        </p:txBody>
      </p:sp>
      <p:sp>
        <p:nvSpPr>
          <p:cNvPr id="2" name="TextBox 1">
            <a:extLst>
              <a:ext uri="{FF2B5EF4-FFF2-40B4-BE49-F238E27FC236}">
                <a16:creationId xmlns:a16="http://schemas.microsoft.com/office/drawing/2014/main" id="{802F688D-9624-4F40-86C2-9D30E150E5B4}"/>
              </a:ext>
            </a:extLst>
          </p:cNvPr>
          <p:cNvSpPr txBox="1"/>
          <p:nvPr/>
        </p:nvSpPr>
        <p:spPr>
          <a:xfrm>
            <a:off x="6553740" y="963385"/>
            <a:ext cx="2590260" cy="2554545"/>
          </a:xfrm>
          <a:prstGeom prst="rect">
            <a:avLst/>
          </a:prstGeom>
          <a:noFill/>
        </p:spPr>
        <p:txBody>
          <a:bodyPr wrap="square" rtlCol="0">
            <a:spAutoFit/>
          </a:bodyPr>
          <a:lstStyle/>
          <a:p>
            <a:pPr algn="ctr"/>
            <a:r>
              <a:rPr lang="en-US" sz="3200" b="1" u="sng" dirty="0">
                <a:solidFill>
                  <a:srgbClr val="C00000"/>
                </a:solidFill>
                <a:latin typeface="Garamond" panose="02020404030301010803" pitchFamily="18" charset="0"/>
              </a:rPr>
              <a:t>Timeline</a:t>
            </a:r>
            <a:r>
              <a:rPr lang="en-US" sz="3200" b="1" dirty="0">
                <a:solidFill>
                  <a:srgbClr val="C00000"/>
                </a:solidFill>
                <a:latin typeface="Garamond" panose="02020404030301010803" pitchFamily="18" charset="0"/>
              </a:rPr>
              <a:t>:</a:t>
            </a:r>
          </a:p>
          <a:p>
            <a:pPr algn="ctr"/>
            <a:endParaRPr lang="en-US" sz="3200" b="1" dirty="0">
              <a:solidFill>
                <a:srgbClr val="C00000"/>
              </a:solidFill>
              <a:latin typeface="Garamond" panose="02020404030301010803" pitchFamily="18" charset="0"/>
            </a:endParaRPr>
          </a:p>
          <a:p>
            <a:pPr algn="ctr"/>
            <a:r>
              <a:rPr lang="en-US" sz="3200" b="1" dirty="0">
                <a:solidFill>
                  <a:srgbClr val="C00000"/>
                </a:solidFill>
                <a:latin typeface="Garamond" panose="02020404030301010803" pitchFamily="18" charset="0"/>
              </a:rPr>
              <a:t>Development of Civil Government</a:t>
            </a:r>
          </a:p>
        </p:txBody>
      </p:sp>
    </p:spTree>
    <p:extLst>
      <p:ext uri="{BB962C8B-B14F-4D97-AF65-F5344CB8AC3E}">
        <p14:creationId xmlns:p14="http://schemas.microsoft.com/office/powerpoint/2010/main" val="182415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defRPr/>
            </a:pPr>
            <a:r>
              <a:rPr lang="en-US" sz="4400" b="1" dirty="0">
                <a:latin typeface="Garamond" panose="02020404030301010803" pitchFamily="18" charset="0"/>
              </a:rPr>
              <a:t>Creation</a:t>
            </a:r>
          </a:p>
        </p:txBody>
      </p:sp>
      <p:sp>
        <p:nvSpPr>
          <p:cNvPr id="8195" name="Rectangle 3"/>
          <p:cNvSpPr>
            <a:spLocks noGrp="1" noChangeArrowheads="1"/>
          </p:cNvSpPr>
          <p:nvPr>
            <p:ph idx="1"/>
          </p:nvPr>
        </p:nvSpPr>
        <p:spPr>
          <a:xfrm>
            <a:off x="457200" y="1072355"/>
            <a:ext cx="8343900" cy="3548582"/>
          </a:xfrm>
        </p:spPr>
        <p:txBody>
          <a:bodyPr>
            <a:noAutofit/>
          </a:bodyPr>
          <a:lstStyle/>
          <a:p>
            <a:r>
              <a:rPr lang="en-US" sz="3200" b="1" dirty="0">
                <a:latin typeface="Garamond" panose="02020404030301010803" pitchFamily="18" charset="0"/>
              </a:rPr>
              <a:t>In the beginning, God…  There was and is a Creator.  There can be no life without Someone being the source. </a:t>
            </a:r>
          </a:p>
          <a:p>
            <a:r>
              <a:rPr lang="en-US" sz="3200" b="1" dirty="0">
                <a:latin typeface="Garamond" panose="02020404030301010803" pitchFamily="18" charset="0"/>
              </a:rPr>
              <a:t>The God of the Bible was the God in Whom the American Founders believed.</a:t>
            </a:r>
          </a:p>
          <a:p>
            <a:r>
              <a:rPr lang="en-US" sz="3200" b="1" dirty="0">
                <a:latin typeface="Garamond" panose="02020404030301010803" pitchFamily="18" charset="0"/>
              </a:rPr>
              <a:t>Principles: </a:t>
            </a:r>
            <a:r>
              <a:rPr lang="en-US" sz="3200" b="1" i="1" dirty="0">
                <a:latin typeface="Garamond" panose="02020404030301010803" pitchFamily="18" charset="0"/>
              </a:rPr>
              <a:t>God’s Principle of Individuality </a:t>
            </a:r>
            <a:r>
              <a:rPr lang="en-US" sz="2000" b="1" dirty="0">
                <a:latin typeface="Garamond" panose="02020404030301010803" pitchFamily="18" charset="0"/>
              </a:rPr>
              <a:t>(GPI)</a:t>
            </a:r>
          </a:p>
          <a:p>
            <a:pPr marL="2057400" lvl="6" indent="0">
              <a:buNone/>
            </a:pPr>
            <a:r>
              <a:rPr lang="en-US" sz="3200" b="1" dirty="0">
                <a:latin typeface="Garamond" panose="02020404030301010803" pitchFamily="18" charset="0"/>
              </a:rPr>
              <a:t>  </a:t>
            </a:r>
            <a:r>
              <a:rPr lang="en-US" sz="3200" b="1" i="1" dirty="0">
                <a:latin typeface="Garamond" panose="02020404030301010803" pitchFamily="18" charset="0"/>
              </a:rPr>
              <a:t>Self-Government  </a:t>
            </a:r>
            <a:r>
              <a:rPr lang="en-US" sz="2000" b="1" dirty="0">
                <a:latin typeface="Garamond" panose="02020404030301010803" pitchFamily="18" charset="0"/>
              </a:rPr>
              <a:t>(CSG)</a:t>
            </a:r>
          </a:p>
          <a:p>
            <a:pPr eaLnBrk="1" hangingPunct="1">
              <a:buNone/>
            </a:pPr>
            <a:endParaRPr lang="en-US" sz="3200" b="1" dirty="0">
              <a:latin typeface="Garamond" panose="02020404030301010803" pitchFamily="18" charset="0"/>
            </a:endParaRPr>
          </a:p>
        </p:txBody>
      </p:sp>
    </p:spTree>
    <p:extLst>
      <p:ext uri="{BB962C8B-B14F-4D97-AF65-F5344CB8AC3E}">
        <p14:creationId xmlns:p14="http://schemas.microsoft.com/office/powerpoint/2010/main" val="1308851930"/>
      </p:ext>
    </p:extLst>
  </p:cSld>
  <p:clrMapOvr>
    <a:masterClrMapping/>
  </p:clrMapOvr>
  <p:transition/>
</p:sld>
</file>

<file path=ppt/theme/theme1.xml><?xml version="1.0" encoding="utf-8"?>
<a:theme xmlns:a="http://schemas.openxmlformats.org/drawingml/2006/main" name="Patriotic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Patriotic 1</Template>
  <TotalTime>4507</TotalTime>
  <Words>3673</Words>
  <Application>Microsoft Office PowerPoint</Application>
  <PresentationFormat>On-screen Show (16:9)</PresentationFormat>
  <Paragraphs>311</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Wingdings</vt:lpstr>
      <vt:lpstr>Patriotic 1</vt:lpstr>
      <vt:lpstr>God’s Hand in America’s  History Part 1</vt:lpstr>
      <vt:lpstr>Session 2 Objectives</vt:lpstr>
      <vt:lpstr>Basic Assumptions</vt:lpstr>
      <vt:lpstr>Biblical Principles Evidenced</vt:lpstr>
      <vt:lpstr>Quick Review of Leading Ideas</vt:lpstr>
      <vt:lpstr>Thinking Governmentally</vt:lpstr>
      <vt:lpstr>Human History is Christ, His Story</vt:lpstr>
      <vt:lpstr>PowerPoint Presentation</vt:lpstr>
      <vt:lpstr>Creation</vt:lpstr>
      <vt:lpstr>Creation</vt:lpstr>
      <vt:lpstr>Early Civilizations After the Flood</vt:lpstr>
      <vt:lpstr>The Law of God is Given to Israel</vt:lpstr>
      <vt:lpstr>God’s Perfect Standard Revealed</vt:lpstr>
      <vt:lpstr>PowerPoint Presentation</vt:lpstr>
      <vt:lpstr>Israel Chooses Oriental Despotism </vt:lpstr>
      <vt:lpstr>Ascent of the Nations (Goiim) </vt:lpstr>
      <vt:lpstr>Ascent of the Nations (Goiim) </vt:lpstr>
      <vt:lpstr>In the Fullness of Time (Gal. 4:4)</vt:lpstr>
      <vt:lpstr>PowerPoint Presentation</vt:lpstr>
      <vt:lpstr>The Gospel  Moves West</vt:lpstr>
      <vt:lpstr>Paul- Apostle to the Gentiles</vt:lpstr>
      <vt:lpstr>PowerPoint Presentation</vt:lpstr>
      <vt:lpstr>Ten Major Links</vt:lpstr>
      <vt:lpstr>Advancing Liberty in the British Isles</vt:lpstr>
      <vt:lpstr>Alfred’s “Republic” Witan</vt:lpstr>
      <vt:lpstr>Alfred’s Contributions toward a  Christian Form of Civil Government </vt:lpstr>
      <vt:lpstr>Magna Carta - AD 1215</vt:lpstr>
      <vt:lpstr>Christopher (Christ-bearer) Columbus  1492</vt:lpstr>
      <vt:lpstr>The Reformation: Triumph of the Word</vt:lpstr>
      <vt:lpstr>The Pilgrims</vt:lpstr>
      <vt:lpstr> The Mayflower Compact </vt:lpstr>
      <vt:lpstr>The Mayflower Compact (con’t)</vt:lpstr>
      <vt:lpstr>The Puritans</vt:lpstr>
      <vt:lpstr>The Great Awakening (c. 1730-1750)</vt:lpstr>
      <vt:lpstr>The Great Awakening (c. 1730-1750)</vt:lpstr>
      <vt:lpstr>The Great Awakening (c. 1730-1750)</vt:lpstr>
      <vt:lpstr>Benjamin Franklin</vt:lpstr>
      <vt:lpstr>Next Week – March 22</vt:lpstr>
      <vt:lpstr>PowerPoint Presentation</vt:lpstr>
      <vt:lpstr>The Power of the Gospel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Hand in America’s Christian History</dc:title>
  <dc:creator>Mike Myers</dc:creator>
  <cp:lastModifiedBy>Adam Gregory</cp:lastModifiedBy>
  <cp:revision>98</cp:revision>
  <cp:lastPrinted>2021-03-15T16:38:15Z</cp:lastPrinted>
  <dcterms:created xsi:type="dcterms:W3CDTF">2021-03-06T22:42:36Z</dcterms:created>
  <dcterms:modified xsi:type="dcterms:W3CDTF">2021-03-16T13:22:36Z</dcterms:modified>
</cp:coreProperties>
</file>