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39"/>
  </p:notesMasterIdLst>
  <p:sldIdLst>
    <p:sldId id="257" r:id="rId2"/>
    <p:sldId id="340" r:id="rId3"/>
    <p:sldId id="341" r:id="rId4"/>
    <p:sldId id="334" r:id="rId5"/>
    <p:sldId id="296" r:id="rId6"/>
    <p:sldId id="311" r:id="rId7"/>
    <p:sldId id="335" r:id="rId8"/>
    <p:sldId id="292" r:id="rId9"/>
    <p:sldId id="293" r:id="rId10"/>
    <p:sldId id="339" r:id="rId11"/>
    <p:sldId id="299" r:id="rId12"/>
    <p:sldId id="347" r:id="rId13"/>
    <p:sldId id="346" r:id="rId14"/>
    <p:sldId id="349" r:id="rId15"/>
    <p:sldId id="343" r:id="rId16"/>
    <p:sldId id="344" r:id="rId17"/>
    <p:sldId id="345" r:id="rId18"/>
    <p:sldId id="350" r:id="rId19"/>
    <p:sldId id="367" r:id="rId20"/>
    <p:sldId id="342" r:id="rId21"/>
    <p:sldId id="357" r:id="rId22"/>
    <p:sldId id="358" r:id="rId23"/>
    <p:sldId id="351" r:id="rId24"/>
    <p:sldId id="359" r:id="rId25"/>
    <p:sldId id="360" r:id="rId26"/>
    <p:sldId id="361" r:id="rId27"/>
    <p:sldId id="355" r:id="rId28"/>
    <p:sldId id="362" r:id="rId29"/>
    <p:sldId id="363" r:id="rId30"/>
    <p:sldId id="364" r:id="rId31"/>
    <p:sldId id="365" r:id="rId32"/>
    <p:sldId id="352" r:id="rId33"/>
    <p:sldId id="353" r:id="rId34"/>
    <p:sldId id="354" r:id="rId35"/>
    <p:sldId id="368" r:id="rId36"/>
    <p:sldId id="356" r:id="rId37"/>
    <p:sldId id="366" r:id="rId3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6D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5574"/>
  </p:normalViewPr>
  <p:slideViewPr>
    <p:cSldViewPr snapToGrid="0" snapToObjects="1">
      <p:cViewPr varScale="1">
        <p:scale>
          <a:sx n="98" d="100"/>
          <a:sy n="98" d="100"/>
        </p:scale>
        <p:origin x="208" y="656"/>
      </p:cViewPr>
      <p:guideLst>
        <p:guide orient="horz" pos="1620"/>
        <p:guide pos="288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D14D12-9813-5744-9D47-D53BB92EFA8A}" type="datetimeFigureOut">
              <a:rPr lang="en-US" smtClean="0"/>
              <a:t>3/17/21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836F40-519E-3247-8D72-FC12BC87BE31}" type="slidenum">
              <a:rPr lang="en-US" smtClean="0"/>
              <a:t>‹#›</a:t>
            </a:fld>
            <a:endParaRPr lang="en-US" dirty="0"/>
          </a:p>
        </p:txBody>
      </p:sp>
    </p:spTree>
    <p:extLst>
      <p:ext uri="{BB962C8B-B14F-4D97-AF65-F5344CB8AC3E}">
        <p14:creationId xmlns:p14="http://schemas.microsoft.com/office/powerpoint/2010/main" val="2048508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ref.ly/logosres/facebio?art=bio209&amp;off=741&amp;ctx=ristian+Revolution.+~His+recognition+of+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ref.ly/logosres/chrhistconst1?ref=Page.p+183&amp;off=1259&amp;ctx=ims+to+Plymouth.%E2%80%A6%0a%E2%80%A6+~We+should+never+for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2413F8-F71C-7A40-8ED6-4BE0EBAF7C89}" type="slidenum">
              <a:rPr lang="en-US" smtClean="0"/>
              <a:t>1</a:t>
            </a:fld>
            <a:endParaRPr lang="en-US" dirty="0"/>
          </a:p>
        </p:txBody>
      </p:sp>
    </p:spTree>
    <p:extLst>
      <p:ext uri="{BB962C8B-B14F-4D97-AF65-F5344CB8AC3E}">
        <p14:creationId xmlns:p14="http://schemas.microsoft.com/office/powerpoint/2010/main" val="183398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Franklin, B. (1784). “American Characteristics,” </a:t>
            </a:r>
            <a:r>
              <a:rPr lang="en-US" sz="1200" i="1" dirty="0"/>
              <a:t>America </a:t>
            </a:r>
            <a:r>
              <a:rPr lang="en-US" sz="1200" dirty="0"/>
              <a:t>(Chicago: VFWUS), vol. IV, p. 76	</a:t>
            </a:r>
          </a:p>
          <a:p>
            <a:endParaRPr lang="en-US" dirty="0"/>
          </a:p>
        </p:txBody>
      </p:sp>
      <p:sp>
        <p:nvSpPr>
          <p:cNvPr id="4" name="Slide Number Placeholder 3"/>
          <p:cNvSpPr>
            <a:spLocks noGrp="1"/>
          </p:cNvSpPr>
          <p:nvPr>
            <p:ph type="sldNum" sz="quarter" idx="5"/>
          </p:nvPr>
        </p:nvSpPr>
        <p:spPr/>
        <p:txBody>
          <a:bodyPr/>
          <a:lstStyle/>
          <a:p>
            <a:fld id="{BD2413F8-F71C-7A40-8ED6-4BE0EBAF7C89}" type="slidenum">
              <a:rPr lang="en-US" smtClean="0"/>
              <a:t>11</a:t>
            </a:fld>
            <a:endParaRPr lang="en-US" dirty="0"/>
          </a:p>
        </p:txBody>
      </p:sp>
    </p:spTree>
    <p:extLst>
      <p:ext uri="{BB962C8B-B14F-4D97-AF65-F5344CB8AC3E}">
        <p14:creationId xmlns:p14="http://schemas.microsoft.com/office/powerpoint/2010/main" val="3698941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r>
              <a:rPr lang="en-US" i="1" u="sng" dirty="0">
                <a:hlinkClick r:id="rId3"/>
              </a:rPr>
              <a:t>Biographical entries from the Christian history library</a:t>
            </a:r>
            <a:r>
              <a:rPr lang="en-US" dirty="0"/>
              <a:t>. (2007). San Francisco: Foundation for American Christian Education.</a:t>
            </a:r>
          </a:p>
          <a:p>
            <a:endParaRPr lang="en-US" dirty="0"/>
          </a:p>
        </p:txBody>
      </p:sp>
      <p:sp>
        <p:nvSpPr>
          <p:cNvPr id="4" name="Slide Number Placeholder 3"/>
          <p:cNvSpPr>
            <a:spLocks noGrp="1"/>
          </p:cNvSpPr>
          <p:nvPr>
            <p:ph type="sldNum" sz="quarter" idx="5"/>
          </p:nvPr>
        </p:nvSpPr>
        <p:spPr/>
        <p:txBody>
          <a:bodyPr/>
          <a:lstStyle/>
          <a:p>
            <a:fld id="{E1836F40-519E-3247-8D72-FC12BC87BE31}" type="slidenum">
              <a:rPr lang="en-US" smtClean="0"/>
              <a:t>15</a:t>
            </a:fld>
            <a:endParaRPr lang="en-US" dirty="0"/>
          </a:p>
        </p:txBody>
      </p:sp>
    </p:spTree>
    <p:extLst>
      <p:ext uri="{BB962C8B-B14F-4D97-AF65-F5344CB8AC3E}">
        <p14:creationId xmlns:p14="http://schemas.microsoft.com/office/powerpoint/2010/main" val="2743939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836F40-519E-3247-8D72-FC12BC87BE31}" type="slidenum">
              <a:rPr lang="en-US" smtClean="0"/>
              <a:t>16</a:t>
            </a:fld>
            <a:endParaRPr lang="en-US" dirty="0"/>
          </a:p>
        </p:txBody>
      </p:sp>
    </p:spTree>
    <p:extLst>
      <p:ext uri="{BB962C8B-B14F-4D97-AF65-F5344CB8AC3E}">
        <p14:creationId xmlns:p14="http://schemas.microsoft.com/office/powerpoint/2010/main" val="717677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from the basis of the “Humanistic Enlightenment” </a:t>
            </a:r>
          </a:p>
        </p:txBody>
      </p:sp>
      <p:sp>
        <p:nvSpPr>
          <p:cNvPr id="4" name="Slide Number Placeholder 3"/>
          <p:cNvSpPr>
            <a:spLocks noGrp="1"/>
          </p:cNvSpPr>
          <p:nvPr>
            <p:ph type="sldNum" sz="quarter" idx="5"/>
          </p:nvPr>
        </p:nvSpPr>
        <p:spPr/>
        <p:txBody>
          <a:bodyPr/>
          <a:lstStyle/>
          <a:p>
            <a:fld id="{E1836F40-519E-3247-8D72-FC12BC87BE31}" type="slidenum">
              <a:rPr lang="en-US" smtClean="0"/>
              <a:t>18</a:t>
            </a:fld>
            <a:endParaRPr lang="en-US" dirty="0"/>
          </a:p>
        </p:txBody>
      </p:sp>
    </p:spTree>
    <p:extLst>
      <p:ext uri="{BB962C8B-B14F-4D97-AF65-F5344CB8AC3E}">
        <p14:creationId xmlns:p14="http://schemas.microsoft.com/office/powerpoint/2010/main" val="2213273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 Pattern of Classical Reasoning:</a:t>
            </a:r>
          </a:p>
          <a:p>
            <a:r>
              <a:rPr lang="en-US" dirty="0"/>
              <a:t>Material - the physical elements</a:t>
            </a:r>
          </a:p>
          <a:p>
            <a:r>
              <a:rPr lang="en-US" dirty="0"/>
              <a:t>Efficient - how it was going to get done</a:t>
            </a:r>
          </a:p>
          <a:p>
            <a:r>
              <a:rPr lang="en-US" dirty="0"/>
              <a:t>Form(al( - the form or structure to contain it</a:t>
            </a:r>
          </a:p>
          <a:p>
            <a:r>
              <a:rPr lang="en-US" dirty="0"/>
              <a:t>Love of - the vision, the heart, the inspiration </a:t>
            </a:r>
          </a:p>
        </p:txBody>
      </p:sp>
      <p:sp>
        <p:nvSpPr>
          <p:cNvPr id="4" name="Slide Number Placeholder 3"/>
          <p:cNvSpPr>
            <a:spLocks noGrp="1"/>
          </p:cNvSpPr>
          <p:nvPr>
            <p:ph type="sldNum" sz="quarter" idx="5"/>
          </p:nvPr>
        </p:nvSpPr>
        <p:spPr/>
        <p:txBody>
          <a:bodyPr/>
          <a:lstStyle/>
          <a:p>
            <a:fld id="{E1836F40-519E-3247-8D72-FC12BC87BE31}" type="slidenum">
              <a:rPr lang="en-US" smtClean="0"/>
              <a:t>20</a:t>
            </a:fld>
            <a:endParaRPr lang="en-US" dirty="0"/>
          </a:p>
        </p:txBody>
      </p:sp>
    </p:spTree>
    <p:extLst>
      <p:ext uri="{BB962C8B-B14F-4D97-AF65-F5344CB8AC3E}">
        <p14:creationId xmlns:p14="http://schemas.microsoft.com/office/powerpoint/2010/main" val="1473213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https://images.slideplayer.com/26/8506790/slides/slide_2.jpg</a:t>
            </a:r>
          </a:p>
          <a:p>
            <a:endParaRPr lang="en-US" dirty="0"/>
          </a:p>
        </p:txBody>
      </p:sp>
      <p:sp>
        <p:nvSpPr>
          <p:cNvPr id="4" name="Slide Number Placeholder 3"/>
          <p:cNvSpPr>
            <a:spLocks noGrp="1"/>
          </p:cNvSpPr>
          <p:nvPr>
            <p:ph type="sldNum" sz="quarter" idx="5"/>
          </p:nvPr>
        </p:nvSpPr>
        <p:spPr/>
        <p:txBody>
          <a:bodyPr/>
          <a:lstStyle/>
          <a:p>
            <a:fld id="{E1836F40-519E-3247-8D72-FC12BC87BE31}" type="slidenum">
              <a:rPr lang="en-US" smtClean="0"/>
              <a:t>31</a:t>
            </a:fld>
            <a:endParaRPr lang="en-US" dirty="0"/>
          </a:p>
        </p:txBody>
      </p:sp>
    </p:spTree>
    <p:extLst>
      <p:ext uri="{BB962C8B-B14F-4D97-AF65-F5344CB8AC3E}">
        <p14:creationId xmlns:p14="http://schemas.microsoft.com/office/powerpoint/2010/main" val="243785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836F40-519E-3247-8D72-FC12BC87BE31}" type="slidenum">
              <a:rPr lang="en-US" smtClean="0"/>
              <a:t>32</a:t>
            </a:fld>
            <a:endParaRPr lang="en-US" dirty="0"/>
          </a:p>
        </p:txBody>
      </p:sp>
    </p:spTree>
    <p:extLst>
      <p:ext uri="{BB962C8B-B14F-4D97-AF65-F5344CB8AC3E}">
        <p14:creationId xmlns:p14="http://schemas.microsoft.com/office/powerpoint/2010/main" val="2977310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from Dr. Larry Arnn  </a:t>
            </a:r>
          </a:p>
        </p:txBody>
      </p:sp>
      <p:sp>
        <p:nvSpPr>
          <p:cNvPr id="4" name="Slide Number Placeholder 3"/>
          <p:cNvSpPr>
            <a:spLocks noGrp="1"/>
          </p:cNvSpPr>
          <p:nvPr>
            <p:ph type="sldNum" sz="quarter" idx="5"/>
          </p:nvPr>
        </p:nvSpPr>
        <p:spPr/>
        <p:txBody>
          <a:bodyPr/>
          <a:lstStyle/>
          <a:p>
            <a:fld id="{E1836F40-519E-3247-8D72-FC12BC87BE31}" type="slidenum">
              <a:rPr lang="en-US" smtClean="0"/>
              <a:t>36</a:t>
            </a:fld>
            <a:endParaRPr lang="en-US" dirty="0"/>
          </a:p>
        </p:txBody>
      </p:sp>
    </p:spTree>
    <p:extLst>
      <p:ext uri="{BB962C8B-B14F-4D97-AF65-F5344CB8AC3E}">
        <p14:creationId xmlns:p14="http://schemas.microsoft.com/office/powerpoint/2010/main" val="746757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836F40-519E-3247-8D72-FC12BC87BE31}" type="slidenum">
              <a:rPr lang="en-US" smtClean="0"/>
              <a:t>37</a:t>
            </a:fld>
            <a:endParaRPr lang="en-US" dirty="0"/>
          </a:p>
        </p:txBody>
      </p:sp>
    </p:spTree>
    <p:extLst>
      <p:ext uri="{BB962C8B-B14F-4D97-AF65-F5344CB8AC3E}">
        <p14:creationId xmlns:p14="http://schemas.microsoft.com/office/powerpoint/2010/main" val="2040506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2413F8-F71C-7A40-8ED6-4BE0EBAF7C89}" type="slidenum">
              <a:rPr lang="en-US" smtClean="0"/>
              <a:t>2</a:t>
            </a:fld>
            <a:endParaRPr lang="en-US" dirty="0"/>
          </a:p>
        </p:txBody>
      </p:sp>
    </p:spTree>
    <p:extLst>
      <p:ext uri="{BB962C8B-B14F-4D97-AF65-F5344CB8AC3E}">
        <p14:creationId xmlns:p14="http://schemas.microsoft.com/office/powerpoint/2010/main" val="932427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1843, John Overton Choules wrote in his Preface to a reprinted history book,  “ We should never forget that the prison, the scaffold, and the stake were stages in the march of civil and religious liberty which our forefathers had to travel, in order that we might attain our present freedom .… Before our children remove their religious connexions, … before they leave the old paths of God’s Word, … before they barter their birthright for a mess of pottage—let us place in their hands this chronicle of the glorious days of the suffering Churches, and let them know that they are the sons of the men “</a:t>
            </a:r>
            <a:r>
              <a:rPr lang="en-US" sz="1200" i="1" kern="1200" dirty="0">
                <a:solidFill>
                  <a:schemeClr val="tx1"/>
                </a:solidFill>
                <a:effectLst/>
                <a:latin typeface="+mn-lt"/>
                <a:ea typeface="+mn-ea"/>
                <a:cs typeface="+mn-cs"/>
              </a:rPr>
              <a:t>of whom the world was not worthy</a:t>
            </a:r>
            <a:r>
              <a:rPr lang="en-US" sz="1200" kern="1200" dirty="0">
                <a:solidFill>
                  <a:schemeClr val="tx1"/>
                </a:solidFill>
                <a:effectLst/>
                <a:latin typeface="+mn-lt"/>
                <a:ea typeface="+mn-ea"/>
                <a:cs typeface="+mn-cs"/>
              </a:rPr>
              <a:t>,” and whose sufferings for conscience’ sake are here monumentally recorded.</a:t>
            </a:r>
          </a:p>
          <a:p>
            <a:r>
              <a:rPr lang="en-US" sz="1200" kern="1200" dirty="0">
                <a:solidFill>
                  <a:schemeClr val="tx1"/>
                </a:solidFill>
                <a:effectLst/>
                <a:latin typeface="+mn-lt"/>
                <a:ea typeface="+mn-ea"/>
                <a:cs typeface="+mn-cs"/>
              </a:rPr>
              <a:t>Hall, V. M. (2006). </a:t>
            </a:r>
            <a:r>
              <a:rPr lang="en-US" sz="1200" i="1" kern="1200" dirty="0">
                <a:solidFill>
                  <a:schemeClr val="tx1"/>
                </a:solidFill>
                <a:effectLst/>
                <a:latin typeface="+mn-lt"/>
                <a:ea typeface="+mn-ea"/>
                <a:cs typeface="+mn-cs"/>
                <a:hlinkClick r:id="rId3"/>
              </a:rPr>
              <a:t>The Christian history of the Constitution of the United States of America. Christian self-government</a:t>
            </a:r>
            <a:r>
              <a:rPr lang="en-US" sz="1200" kern="1200" dirty="0">
                <a:solidFill>
                  <a:schemeClr val="tx1"/>
                </a:solidFill>
                <a:effectLst/>
                <a:latin typeface="+mn-lt"/>
                <a:ea typeface="+mn-ea"/>
                <a:cs typeface="+mn-cs"/>
              </a:rPr>
              <a:t> (Founders Edition, Vol. 1, pp. 183–184). San Francisco: Foundation for American Christian Education.</a:t>
            </a:r>
          </a:p>
          <a:p>
            <a:endParaRPr lang="en-US" dirty="0"/>
          </a:p>
        </p:txBody>
      </p:sp>
      <p:sp>
        <p:nvSpPr>
          <p:cNvPr id="4" name="Slide Number Placeholder 3"/>
          <p:cNvSpPr>
            <a:spLocks noGrp="1"/>
          </p:cNvSpPr>
          <p:nvPr>
            <p:ph type="sldNum" sz="quarter" idx="5"/>
          </p:nvPr>
        </p:nvSpPr>
        <p:spPr/>
        <p:txBody>
          <a:bodyPr/>
          <a:lstStyle/>
          <a:p>
            <a:fld id="{BD2413F8-F71C-7A40-8ED6-4BE0EBAF7C89}" type="slidenum">
              <a:rPr lang="en-US" smtClean="0"/>
              <a:t>4</a:t>
            </a:fld>
            <a:endParaRPr lang="en-US" dirty="0"/>
          </a:p>
        </p:txBody>
      </p:sp>
    </p:spTree>
    <p:extLst>
      <p:ext uri="{BB962C8B-B14F-4D97-AF65-F5344CB8AC3E}">
        <p14:creationId xmlns:p14="http://schemas.microsoft.com/office/powerpoint/2010/main" val="2450725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This</a:t>
            </a:r>
            <a:r>
              <a:rPr lang="en-US" sz="1200" kern="1200" baseline="0" dirty="0">
                <a:solidFill>
                  <a:schemeClr val="tx1"/>
                </a:solidFill>
                <a:latin typeface="+mn-lt"/>
                <a:ea typeface="+mn-ea"/>
                <a:cs typeface="+mn-cs"/>
              </a:rPr>
              <a:t> would be the first experiment in being governed by the people themselves - becoming a seed for what will be known as self-government.</a:t>
            </a:r>
          </a:p>
          <a:p>
            <a:pPr marL="228600" marR="0" indent="-22860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{Note to teachers:  Read the writings of John Robinson and parts of </a:t>
            </a:r>
            <a:r>
              <a:rPr lang="en-US" sz="1200" u="sng" kern="1200" dirty="0">
                <a:solidFill>
                  <a:schemeClr val="tx1"/>
                </a:solidFill>
                <a:latin typeface="+mn-lt"/>
                <a:ea typeface="+mn-ea"/>
                <a:cs typeface="+mn-cs"/>
              </a:rPr>
              <a:t>Of Plimoth Plantation</a:t>
            </a:r>
            <a:r>
              <a:rPr lang="en-US" sz="1200" kern="1200" dirty="0">
                <a:solidFill>
                  <a:schemeClr val="tx1"/>
                </a:solidFill>
                <a:latin typeface="+mn-lt"/>
                <a:ea typeface="+mn-ea"/>
                <a:cs typeface="+mn-cs"/>
              </a:rPr>
              <a:t> by Wm Bradford for more details.  Have students memorize all or part of this</a:t>
            </a:r>
            <a:r>
              <a:rPr lang="en-US" sz="1200" kern="1200" baseline="0" dirty="0">
                <a:solidFill>
                  <a:schemeClr val="tx1"/>
                </a:solidFill>
                <a:latin typeface="+mn-lt"/>
                <a:ea typeface="+mn-ea"/>
                <a:cs typeface="+mn-cs"/>
              </a:rPr>
              <a:t> 2 paragraph document.</a:t>
            </a:r>
            <a:r>
              <a:rPr lang="en-US" sz="1200" kern="1200" dirty="0">
                <a:solidFill>
                  <a:schemeClr val="tx1"/>
                </a:solidFill>
                <a:latin typeface="+mn-lt"/>
                <a:ea typeface="+mn-ea"/>
                <a:cs typeface="+mn-cs"/>
              </a:rPr>
              <a:t>}</a:t>
            </a:r>
          </a:p>
          <a:p>
            <a:pPr marL="228600" marR="0" indent="-22860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latin typeface="+mn-lt"/>
              <a:ea typeface="+mn-ea"/>
              <a:cs typeface="+mn-cs"/>
            </a:endParaRPr>
          </a:p>
          <a:p>
            <a:pPr marL="228600" indent="-228600">
              <a:buNone/>
            </a:pPr>
            <a:r>
              <a:rPr lang="en-US" dirty="0"/>
              <a:t>The document is only 2</a:t>
            </a:r>
            <a:r>
              <a:rPr lang="en-US" baseline="0" dirty="0"/>
              <a:t> paragraphs long.  </a:t>
            </a:r>
            <a:r>
              <a:rPr lang="en-US" dirty="0"/>
              <a:t>The 6 basic points of the Mayflower Compact are as follows.</a:t>
            </a:r>
          </a:p>
          <a:p>
            <a:pPr marL="228600" indent="-228600">
              <a:buAutoNum type="arabicPeriod"/>
            </a:pPr>
            <a:r>
              <a:rPr lang="en-US" dirty="0"/>
              <a:t>for the glory of God, and advancement of the Christian faith, and honor of our king and country– THEY</a:t>
            </a:r>
            <a:r>
              <a:rPr lang="en-US" baseline="0" dirty="0"/>
              <a:t> REMAINED LOYAL TO THE KING AS ENGLISHMEN.</a:t>
            </a:r>
            <a:endParaRPr lang="en-US" dirty="0"/>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kern="1200" dirty="0">
                <a:solidFill>
                  <a:schemeClr val="tx1"/>
                </a:solidFill>
                <a:latin typeface="+mn-lt"/>
                <a:ea typeface="+mn-ea"/>
                <a:cs typeface="+mn-cs"/>
              </a:rPr>
              <a:t>solemnly and mutually in the presence of God, and one another, covenant and combine ourselves together into a civil body politic </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kern="1200" dirty="0">
                <a:solidFill>
                  <a:schemeClr val="tx1"/>
                </a:solidFill>
                <a:latin typeface="+mn-lt"/>
                <a:ea typeface="+mn-ea"/>
                <a:cs typeface="+mn-cs"/>
              </a:rPr>
              <a:t>for our better ordering and preservation</a:t>
            </a:r>
          </a:p>
          <a:p>
            <a:pPr marL="228600" marR="0" indent="-22860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11BBB78-8C0E-43B6-ACDB-CB0A728D6B68}" type="slidenum">
              <a:rPr lang="en-US" smtClean="0"/>
              <a:pPr>
                <a:defRPr/>
              </a:pPr>
              <a:t>5</a:t>
            </a:fld>
            <a:endParaRPr lang="en-US" dirty="0"/>
          </a:p>
        </p:txBody>
      </p:sp>
    </p:spTree>
    <p:extLst>
      <p:ext uri="{BB962C8B-B14F-4D97-AF65-F5344CB8AC3E}">
        <p14:creationId xmlns:p14="http://schemas.microsoft.com/office/powerpoint/2010/main" val="1170188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sz="1200" kern="1200" dirty="0">
              <a:solidFill>
                <a:schemeClr val="tx1"/>
              </a:solidFill>
              <a:latin typeface="+mn-lt"/>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 typeface="+mj-lt"/>
              <a:buAutoNum type="arabicPeriod" startAt="4"/>
              <a:tabLst/>
              <a:defRPr/>
            </a:pPr>
            <a:r>
              <a:rPr lang="en-US" sz="1200" kern="1200" dirty="0">
                <a:solidFill>
                  <a:schemeClr val="tx1"/>
                </a:solidFill>
                <a:latin typeface="+mn-lt"/>
                <a:ea typeface="+mn-ea"/>
                <a:cs typeface="+mn-cs"/>
              </a:rPr>
              <a:t>hereof, to enact, constitute and frame such just and equal laws, ordinances, acts, constitutions and offices – EVERYONE</a:t>
            </a:r>
            <a:r>
              <a:rPr lang="en-US" sz="1200" kern="1200" baseline="0" dirty="0">
                <a:solidFill>
                  <a:schemeClr val="tx1"/>
                </a:solidFill>
                <a:latin typeface="+mn-lt"/>
                <a:ea typeface="+mn-ea"/>
                <a:cs typeface="+mn-cs"/>
              </a:rPr>
              <a:t> WAS TO BE TREATED EQUALLY UNDER THE LAW.</a:t>
            </a:r>
            <a:endParaRPr lang="en-US" sz="1200" kern="1200" dirty="0">
              <a:solidFill>
                <a:schemeClr val="tx1"/>
              </a:solidFill>
              <a:latin typeface="+mn-lt"/>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 typeface="+mj-lt"/>
              <a:buAutoNum type="arabicPeriod" startAt="4"/>
              <a:tabLst/>
              <a:defRPr/>
            </a:pPr>
            <a:r>
              <a:rPr lang="en-US" sz="1200" kern="1200" dirty="0">
                <a:solidFill>
                  <a:schemeClr val="tx1"/>
                </a:solidFill>
                <a:latin typeface="+mn-lt"/>
                <a:ea typeface="+mn-ea"/>
                <a:cs typeface="+mn-cs"/>
              </a:rPr>
              <a:t>from time to time, as shall be thought most meet and convenient for the general good of the colony </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startAt="4"/>
              <a:tabLst/>
              <a:defRPr/>
            </a:pPr>
            <a:r>
              <a:rPr lang="en-US" sz="1200" kern="1200" dirty="0">
                <a:solidFill>
                  <a:schemeClr val="tx1"/>
                </a:solidFill>
                <a:latin typeface="+mn-lt"/>
                <a:ea typeface="+mn-ea"/>
                <a:cs typeface="+mn-cs"/>
              </a:rPr>
              <a:t>unto which we promise all due submission and obedience.</a:t>
            </a:r>
          </a:p>
          <a:p>
            <a:endParaRPr lang="en-US" dirty="0"/>
          </a:p>
          <a:p>
            <a:pPr eaLnBrk="1" hangingPunct="1">
              <a:lnSpc>
                <a:spcPct val="90000"/>
              </a:lnSpc>
              <a:buFont typeface="Wingdings" pitchFamily="2" charset="2"/>
              <a:buNone/>
              <a:defRPr/>
            </a:pPr>
            <a:r>
              <a:rPr lang="en-US" b="1" i="0" u="sng" baseline="0" dirty="0"/>
              <a:t>To be recorded</a:t>
            </a:r>
            <a:r>
              <a:rPr lang="en-US" b="1" i="1" u="sng" baseline="0" dirty="0"/>
              <a:t>, The Biblical Principles of the Pilgrims would include:</a:t>
            </a:r>
          </a:p>
          <a:p>
            <a:pPr marL="0" marR="0" indent="0" algn="l" defTabSz="914400" rtl="0" eaLnBrk="1" fontAlgn="base" latinLnBrk="0" hangingPunct="1">
              <a:lnSpc>
                <a:spcPct val="90000"/>
              </a:lnSpc>
              <a:spcBef>
                <a:spcPct val="30000"/>
              </a:spcBef>
              <a:spcAft>
                <a:spcPct val="0"/>
              </a:spcAft>
              <a:buClrTx/>
              <a:buSzTx/>
              <a:buFont typeface="Wingdings" pitchFamily="2" charset="2"/>
              <a:buNone/>
              <a:tabLst/>
              <a:defRPr/>
            </a:pPr>
            <a:r>
              <a:rPr lang="en-US" sz="1200" kern="1200" cap="all" baseline="0" dirty="0">
                <a:solidFill>
                  <a:schemeClr val="tx1"/>
                </a:solidFill>
                <a:latin typeface="+mn-lt"/>
                <a:ea typeface="+mn-ea"/>
                <a:cs typeface="+mn-cs"/>
              </a:rPr>
              <a:t>Trust in the Lord and lean not on your own understanding –</a:t>
            </a:r>
            <a:r>
              <a:rPr lang="en-US" sz="1200" b="0" i="0" u="none" kern="1200" cap="none" baseline="0" dirty="0">
                <a:solidFill>
                  <a:schemeClr val="tx1"/>
                </a:solidFill>
                <a:latin typeface="+mn-lt"/>
                <a:ea typeface="+mn-ea"/>
                <a:cs typeface="+mn-cs"/>
              </a:rPr>
              <a:t> </a:t>
            </a:r>
            <a:r>
              <a:rPr lang="en-US" baseline="0" dirty="0"/>
              <a:t>Psalm 37:5, Psalm 84: 11-12 &amp; Prov. 3:5.</a:t>
            </a:r>
            <a:br>
              <a:rPr lang="en-US" dirty="0"/>
            </a:br>
            <a:r>
              <a:rPr lang="en-US" b="0" cap="all" baseline="0" dirty="0"/>
              <a:t>God is spirit, and those who worship Him must worship in spirit and truth</a:t>
            </a:r>
            <a:r>
              <a:rPr lang="en-US" dirty="0"/>
              <a:t> – John 4:24</a:t>
            </a:r>
            <a:endParaRPr lang="en-US" b="0" i="0" u="none" baseline="0" dirty="0"/>
          </a:p>
          <a:p>
            <a:pPr eaLnBrk="1" hangingPunct="1">
              <a:lnSpc>
                <a:spcPct val="90000"/>
              </a:lnSpc>
              <a:buFont typeface="Wingdings" pitchFamily="2" charset="2"/>
              <a:buNone/>
              <a:defRPr/>
            </a:pPr>
            <a:r>
              <a:rPr lang="en-US" sz="1200" b="0" i="0" u="sng" baseline="0" dirty="0"/>
              <a:t>GOVERNMENTAL PRINCIPLES: </a:t>
            </a:r>
            <a:endParaRPr lang="en-US" sz="1200" b="0" i="0" u="none" baseline="0" dirty="0"/>
          </a:p>
          <a:p>
            <a:pPr eaLnBrk="1" hangingPunct="1">
              <a:lnSpc>
                <a:spcPct val="90000"/>
              </a:lnSpc>
              <a:buFont typeface="Wingdings" pitchFamily="2" charset="2"/>
              <a:buNone/>
              <a:defRPr/>
            </a:pPr>
            <a:r>
              <a:rPr lang="en-US" sz="1200" b="0" i="0" u="none" baseline="0" dirty="0"/>
              <a:t>OUR HERITAGE OF CHRISTIAN CHARACTER – They encouraged and helped each other throughout the voyage and first winter.</a:t>
            </a:r>
          </a:p>
          <a:p>
            <a:pPr eaLnBrk="1" hangingPunct="1">
              <a:lnSpc>
                <a:spcPct val="90000"/>
              </a:lnSpc>
              <a:buFont typeface="Wingdings" pitchFamily="2" charset="2"/>
              <a:buNone/>
              <a:defRPr/>
            </a:pPr>
            <a:r>
              <a:rPr lang="en-US" sz="1200" b="0" i="0" u="none" baseline="0" dirty="0"/>
              <a:t>VOLUNTARY CONSENT – They chose to leave home and settle in the New World</a:t>
            </a:r>
          </a:p>
          <a:p>
            <a:pPr eaLnBrk="1" hangingPunct="1">
              <a:lnSpc>
                <a:spcPct val="90000"/>
              </a:lnSpc>
              <a:buFont typeface="Wingdings" pitchFamily="2" charset="2"/>
              <a:buNone/>
              <a:defRPr/>
            </a:pPr>
            <a:r>
              <a:rPr lang="en-US" sz="1200" b="0" i="0" u="none" baseline="0" dirty="0"/>
              <a:t>PLANTING THE SEED OF SELF-GOVERNMENT – These last 2 are exemplified by the Mayflower Compact which created a government formed by the governed</a:t>
            </a:r>
          </a:p>
          <a:p>
            <a:endParaRPr lang="en-US" dirty="0"/>
          </a:p>
        </p:txBody>
      </p:sp>
      <p:sp>
        <p:nvSpPr>
          <p:cNvPr id="4" name="Slide Number Placeholder 3"/>
          <p:cNvSpPr>
            <a:spLocks noGrp="1"/>
          </p:cNvSpPr>
          <p:nvPr>
            <p:ph type="sldNum" sz="quarter" idx="10"/>
          </p:nvPr>
        </p:nvSpPr>
        <p:spPr/>
        <p:txBody>
          <a:bodyPr/>
          <a:lstStyle/>
          <a:p>
            <a:pPr>
              <a:defRPr/>
            </a:pPr>
            <a:fld id="{F11BBB78-8C0E-43B6-ACDB-CB0A728D6B68}" type="slidenum">
              <a:rPr lang="en-US" smtClean="0"/>
              <a:pPr>
                <a:defRPr/>
              </a:pPr>
              <a:t>6</a:t>
            </a:fld>
            <a:endParaRPr lang="en-US" dirty="0"/>
          </a:p>
        </p:txBody>
      </p:sp>
    </p:spTree>
    <p:extLst>
      <p:ext uri="{BB962C8B-B14F-4D97-AF65-F5344CB8AC3E}">
        <p14:creationId xmlns:p14="http://schemas.microsoft.com/office/powerpoint/2010/main" val="2749036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Arbella:  A Model of Christian Charity </a:t>
            </a:r>
          </a:p>
          <a:p>
            <a:endParaRPr lang="en-US" dirty="0"/>
          </a:p>
          <a:p>
            <a:r>
              <a:rPr lang="en-US" dirty="0"/>
              <a:t>Half-way Covenant  - Approx. 40 years later </a:t>
            </a:r>
          </a:p>
        </p:txBody>
      </p:sp>
      <p:sp>
        <p:nvSpPr>
          <p:cNvPr id="4" name="Slide Number Placeholder 3"/>
          <p:cNvSpPr>
            <a:spLocks noGrp="1"/>
          </p:cNvSpPr>
          <p:nvPr>
            <p:ph type="sldNum" sz="quarter" idx="5"/>
          </p:nvPr>
        </p:nvSpPr>
        <p:spPr/>
        <p:txBody>
          <a:bodyPr/>
          <a:lstStyle/>
          <a:p>
            <a:fld id="{BD2413F8-F71C-7A40-8ED6-4BE0EBAF7C89}" type="slidenum">
              <a:rPr lang="en-US" smtClean="0"/>
              <a:t>7</a:t>
            </a:fld>
            <a:endParaRPr lang="en-US" dirty="0"/>
          </a:p>
        </p:txBody>
      </p:sp>
    </p:spTree>
    <p:extLst>
      <p:ext uri="{BB962C8B-B14F-4D97-AF65-F5344CB8AC3E}">
        <p14:creationId xmlns:p14="http://schemas.microsoft.com/office/powerpoint/2010/main" val="3946067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2413F8-F71C-7A40-8ED6-4BE0EBAF7C89}" type="slidenum">
              <a:rPr lang="en-US" smtClean="0"/>
              <a:t>8</a:t>
            </a:fld>
            <a:endParaRPr lang="en-US" dirty="0"/>
          </a:p>
        </p:txBody>
      </p:sp>
    </p:spTree>
    <p:extLst>
      <p:ext uri="{BB962C8B-B14F-4D97-AF65-F5344CB8AC3E}">
        <p14:creationId xmlns:p14="http://schemas.microsoft.com/office/powerpoint/2010/main" val="2378984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combined with the Enlightenment played a key role in the development of the democratic mindset of colonial Americans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Garamond" panose="02020404030301010803" pitchFamily="18" charset="0"/>
              </a:rPr>
              <a:t>No one religious sect could unify the 13 colonies against Britain, but… the shared Christian convictions regarding the nature of sin, virtue, and divine Providence did!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Garamond" panose="02020404030301010803" pitchFamily="18" charset="0"/>
              </a:rPr>
              <a:t>No one religious sect could unify the 13 colonies against Britain, but… the shared Christian convictions regarding the nature of sin, virtue, and divine Providence did!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BD2413F8-F71C-7A40-8ED6-4BE0EBAF7C89}" type="slidenum">
              <a:rPr lang="en-US" smtClean="0"/>
              <a:t>9</a:t>
            </a:fld>
            <a:endParaRPr lang="en-US" dirty="0"/>
          </a:p>
        </p:txBody>
      </p:sp>
    </p:spTree>
    <p:extLst>
      <p:ext uri="{BB962C8B-B14F-4D97-AF65-F5344CB8AC3E}">
        <p14:creationId xmlns:p14="http://schemas.microsoft.com/office/powerpoint/2010/main" val="3773469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combined with the Enlightenment played a key role in the development of the democratic mindset of colonial Americans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BD2413F8-F71C-7A40-8ED6-4BE0EBAF7C89}" type="slidenum">
              <a:rPr lang="en-US" smtClean="0"/>
              <a:t>10</a:t>
            </a:fld>
            <a:endParaRPr lang="en-US" dirty="0"/>
          </a:p>
        </p:txBody>
      </p:sp>
    </p:spTree>
    <p:extLst>
      <p:ext uri="{BB962C8B-B14F-4D97-AF65-F5344CB8AC3E}">
        <p14:creationId xmlns:p14="http://schemas.microsoft.com/office/powerpoint/2010/main" val="2724072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90C4CEC-16D5-4229-B4DE-FDE9B679D7E2}" type="datetimeFigureOut">
              <a:rPr lang="en-US" smtClean="0"/>
              <a:t>3/17/21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AEF11F-B917-4DA9-A451-36B41C9CB9DE}" type="slidenum">
              <a:rPr lang="en-US" smtClean="0"/>
              <a:t>‹#›</a:t>
            </a:fld>
            <a:endParaRPr lang="en-US" dirty="0"/>
          </a:p>
        </p:txBody>
      </p:sp>
    </p:spTree>
    <p:extLst>
      <p:ext uri="{BB962C8B-B14F-4D97-AF65-F5344CB8AC3E}">
        <p14:creationId xmlns:p14="http://schemas.microsoft.com/office/powerpoint/2010/main" val="3136290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0C4CEC-16D5-4229-B4DE-FDE9B679D7E2}" type="datetimeFigureOut">
              <a:rPr lang="en-US" smtClean="0"/>
              <a:t>3/17/21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dirty="0"/>
          </a:p>
        </p:txBody>
      </p:sp>
    </p:spTree>
    <p:extLst>
      <p:ext uri="{BB962C8B-B14F-4D97-AF65-F5344CB8AC3E}">
        <p14:creationId xmlns:p14="http://schemas.microsoft.com/office/powerpoint/2010/main" val="3070734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0C4CEC-16D5-4229-B4DE-FDE9B679D7E2}" type="datetimeFigureOut">
              <a:rPr lang="en-US" smtClean="0"/>
              <a:t>3/17/21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dirty="0"/>
          </a:p>
        </p:txBody>
      </p:sp>
    </p:spTree>
    <p:extLst>
      <p:ext uri="{BB962C8B-B14F-4D97-AF65-F5344CB8AC3E}">
        <p14:creationId xmlns:p14="http://schemas.microsoft.com/office/powerpoint/2010/main" val="1603211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0C4CEC-16D5-4229-B4DE-FDE9B679D7E2}" type="datetimeFigureOut">
              <a:rPr lang="en-US" smtClean="0"/>
              <a:t>3/17/21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dirty="0"/>
          </a:p>
        </p:txBody>
      </p:sp>
    </p:spTree>
    <p:extLst>
      <p:ext uri="{BB962C8B-B14F-4D97-AF65-F5344CB8AC3E}">
        <p14:creationId xmlns:p14="http://schemas.microsoft.com/office/powerpoint/2010/main" val="2942884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0C4CEC-16D5-4229-B4DE-FDE9B679D7E2}" type="datetimeFigureOut">
              <a:rPr lang="en-US" smtClean="0"/>
              <a:t>3/17/21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dirty="0"/>
          </a:p>
        </p:txBody>
      </p:sp>
    </p:spTree>
    <p:extLst>
      <p:ext uri="{BB962C8B-B14F-4D97-AF65-F5344CB8AC3E}">
        <p14:creationId xmlns:p14="http://schemas.microsoft.com/office/powerpoint/2010/main" val="1875149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0C4CEC-16D5-4229-B4DE-FDE9B679D7E2}" type="datetimeFigureOut">
              <a:rPr lang="en-US" smtClean="0"/>
              <a:t>3/17/21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dirty="0"/>
          </a:p>
        </p:txBody>
      </p:sp>
    </p:spTree>
    <p:extLst>
      <p:ext uri="{BB962C8B-B14F-4D97-AF65-F5344CB8AC3E}">
        <p14:creationId xmlns:p14="http://schemas.microsoft.com/office/powerpoint/2010/main" val="403570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0C4CEC-16D5-4229-B4DE-FDE9B679D7E2}" type="datetimeFigureOut">
              <a:rPr lang="en-US" smtClean="0"/>
              <a:t>3/17/21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BAE4E6-4D12-4A48-9B6B-6FA0B79BEE93}" type="slidenum">
              <a:rPr lang="en-US" smtClean="0"/>
              <a:t>‹#›</a:t>
            </a:fld>
            <a:endParaRPr lang="en-US" dirty="0"/>
          </a:p>
        </p:txBody>
      </p:sp>
    </p:spTree>
    <p:extLst>
      <p:ext uri="{BB962C8B-B14F-4D97-AF65-F5344CB8AC3E}">
        <p14:creationId xmlns:p14="http://schemas.microsoft.com/office/powerpoint/2010/main" val="3552504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0C4CEC-16D5-4229-B4DE-FDE9B679D7E2}" type="datetimeFigureOut">
              <a:rPr lang="en-US" smtClean="0"/>
              <a:t>3/17/21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BAE4E6-4D12-4A48-9B6B-6FA0B79BEE93}" type="slidenum">
              <a:rPr lang="en-US" smtClean="0"/>
              <a:t>‹#›</a:t>
            </a:fld>
            <a:endParaRPr lang="en-US" dirty="0"/>
          </a:p>
        </p:txBody>
      </p:sp>
    </p:spTree>
    <p:extLst>
      <p:ext uri="{BB962C8B-B14F-4D97-AF65-F5344CB8AC3E}">
        <p14:creationId xmlns:p14="http://schemas.microsoft.com/office/powerpoint/2010/main" val="3561384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C4CEC-16D5-4229-B4DE-FDE9B679D7E2}" type="datetimeFigureOut">
              <a:rPr lang="en-US" smtClean="0"/>
              <a:t>3/17/21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BAE4E6-4D12-4A48-9B6B-6FA0B79BEE93}" type="slidenum">
              <a:rPr lang="en-US" smtClean="0"/>
              <a:t>‹#›</a:t>
            </a:fld>
            <a:endParaRPr lang="en-US" dirty="0"/>
          </a:p>
        </p:txBody>
      </p:sp>
    </p:spTree>
    <p:extLst>
      <p:ext uri="{BB962C8B-B14F-4D97-AF65-F5344CB8AC3E}">
        <p14:creationId xmlns:p14="http://schemas.microsoft.com/office/powerpoint/2010/main" val="2383759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3/17/21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dirty="0"/>
          </a:p>
        </p:txBody>
      </p:sp>
    </p:spTree>
    <p:extLst>
      <p:ext uri="{BB962C8B-B14F-4D97-AF65-F5344CB8AC3E}">
        <p14:creationId xmlns:p14="http://schemas.microsoft.com/office/powerpoint/2010/main" val="1987915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3/17/21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dirty="0"/>
          </a:p>
        </p:txBody>
      </p:sp>
    </p:spTree>
    <p:extLst>
      <p:ext uri="{BB962C8B-B14F-4D97-AF65-F5344CB8AC3E}">
        <p14:creationId xmlns:p14="http://schemas.microsoft.com/office/powerpoint/2010/main" val="162155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90C4CEC-16D5-4229-B4DE-FDE9B679D7E2}" type="datetimeFigureOut">
              <a:rPr lang="en-US" smtClean="0"/>
              <a:t>3/17/21</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DBAE4E6-4D12-4A48-9B6B-6FA0B79BEE93}" type="slidenum">
              <a:rPr lang="en-US" smtClean="0"/>
              <a:t>‹#›</a:t>
            </a:fld>
            <a:endParaRPr lang="en-US" dirty="0"/>
          </a:p>
        </p:txBody>
      </p:sp>
    </p:spTree>
    <p:extLst>
      <p:ext uri="{BB962C8B-B14F-4D97-AF65-F5344CB8AC3E}">
        <p14:creationId xmlns:p14="http://schemas.microsoft.com/office/powerpoint/2010/main" val="186432174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britannica.com/topic/republic-governmen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archives.gov/founding-docs/declaratio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763A99-5D44-CC46-8FC0-F8E58B135970}"/>
              </a:ext>
            </a:extLst>
          </p:cNvPr>
          <p:cNvSpPr>
            <a:spLocks noGrp="1"/>
          </p:cNvSpPr>
          <p:nvPr>
            <p:ph type="ctrTitle"/>
          </p:nvPr>
        </p:nvSpPr>
        <p:spPr>
          <a:xfrm>
            <a:off x="685800" y="748734"/>
            <a:ext cx="7772400" cy="1102519"/>
          </a:xfrm>
        </p:spPr>
        <p:txBody>
          <a:bodyPr>
            <a:noAutofit/>
          </a:bodyPr>
          <a:lstStyle/>
          <a:p>
            <a:r>
              <a:rPr lang="en-US" sz="3200" b="1" dirty="0">
                <a:latin typeface="Garamond" panose="02020404030301010803" pitchFamily="18" charset="0"/>
              </a:rPr>
              <a:t>God’s Hand in America’s  History</a:t>
            </a:r>
            <a:br>
              <a:rPr lang="en-US" sz="3200" b="1" dirty="0">
                <a:latin typeface="Garamond" panose="02020404030301010803" pitchFamily="18" charset="0"/>
              </a:rPr>
            </a:br>
            <a:r>
              <a:rPr lang="en-US" sz="3200" b="1" dirty="0">
                <a:latin typeface="Garamond" panose="02020404030301010803" pitchFamily="18" charset="0"/>
              </a:rPr>
              <a:t>-Part 2-</a:t>
            </a:r>
          </a:p>
        </p:txBody>
      </p:sp>
      <p:sp>
        <p:nvSpPr>
          <p:cNvPr id="2" name="Subtitle 1">
            <a:extLst>
              <a:ext uri="{FF2B5EF4-FFF2-40B4-BE49-F238E27FC236}">
                <a16:creationId xmlns:a16="http://schemas.microsoft.com/office/drawing/2014/main" id="{85CA7085-D799-0F48-A66C-85ED14A27B23}"/>
              </a:ext>
            </a:extLst>
          </p:cNvPr>
          <p:cNvSpPr>
            <a:spLocks noGrp="1"/>
          </p:cNvSpPr>
          <p:nvPr>
            <p:ph type="subTitle" idx="1"/>
          </p:nvPr>
        </p:nvSpPr>
        <p:spPr>
          <a:xfrm>
            <a:off x="1175657" y="2424793"/>
            <a:ext cx="6792686" cy="2108018"/>
          </a:xfrm>
        </p:spPr>
        <p:txBody>
          <a:bodyPr>
            <a:normAutofit/>
          </a:bodyPr>
          <a:lstStyle/>
          <a:p>
            <a:r>
              <a:rPr lang="en-US" sz="4800" b="1" dirty="0">
                <a:solidFill>
                  <a:srgbClr val="000000"/>
                </a:solidFill>
                <a:latin typeface="Garamond" panose="02020404030301010803" pitchFamily="18" charset="0"/>
              </a:rPr>
              <a:t>America as a                     Self-Governing Nation </a:t>
            </a:r>
          </a:p>
        </p:txBody>
      </p:sp>
    </p:spTree>
    <p:extLst>
      <p:ext uri="{BB962C8B-B14F-4D97-AF65-F5344CB8AC3E}">
        <p14:creationId xmlns:p14="http://schemas.microsoft.com/office/powerpoint/2010/main" val="2790612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Garamond" panose="02020404030301010803" pitchFamily="18" charset="0"/>
              </a:rPr>
              <a:t>The</a:t>
            </a:r>
            <a:r>
              <a:rPr lang="en-US" dirty="0">
                <a:latin typeface="Garamond" panose="02020404030301010803" pitchFamily="18" charset="0"/>
              </a:rPr>
              <a:t> </a:t>
            </a:r>
            <a:r>
              <a:rPr lang="en-US" sz="4000" b="1" dirty="0">
                <a:latin typeface="Garamond" panose="02020404030301010803" pitchFamily="18" charset="0"/>
              </a:rPr>
              <a:t>Great</a:t>
            </a:r>
            <a:r>
              <a:rPr lang="en-US" dirty="0">
                <a:latin typeface="Garamond" panose="02020404030301010803" pitchFamily="18" charset="0"/>
              </a:rPr>
              <a:t> </a:t>
            </a:r>
            <a:r>
              <a:rPr lang="en-US" sz="4000" b="1" dirty="0">
                <a:latin typeface="Garamond" panose="02020404030301010803" pitchFamily="18" charset="0"/>
              </a:rPr>
              <a:t>Awakening</a:t>
            </a:r>
            <a:r>
              <a:rPr lang="en-US" dirty="0">
                <a:latin typeface="Garamond" panose="02020404030301010803" pitchFamily="18" charset="0"/>
              </a:rPr>
              <a:t> </a:t>
            </a:r>
            <a:r>
              <a:rPr lang="en-US" sz="2400" dirty="0">
                <a:latin typeface="Garamond" panose="02020404030301010803" pitchFamily="18" charset="0"/>
              </a:rPr>
              <a:t>(c. 1730-1750)</a:t>
            </a:r>
          </a:p>
        </p:txBody>
      </p:sp>
      <p:sp>
        <p:nvSpPr>
          <p:cNvPr id="3" name="Content Placeholder 2"/>
          <p:cNvSpPr>
            <a:spLocks noGrp="1"/>
          </p:cNvSpPr>
          <p:nvPr>
            <p:ph idx="1"/>
          </p:nvPr>
        </p:nvSpPr>
        <p:spPr>
          <a:xfrm>
            <a:off x="514350" y="1289956"/>
            <a:ext cx="8115300" cy="3853543"/>
          </a:xfrm>
        </p:spPr>
        <p:txBody>
          <a:bodyPr>
            <a:noAutofit/>
          </a:bodyPr>
          <a:lstStyle/>
          <a:p>
            <a:pPr marL="0" indent="0" defTabSz="914400">
              <a:spcBef>
                <a:spcPts val="0"/>
              </a:spcBef>
              <a:buNone/>
              <a:defRPr/>
            </a:pPr>
            <a:r>
              <a:rPr lang="en-US" sz="2800" dirty="0">
                <a:latin typeface="Garamond" panose="02020404030301010803" pitchFamily="18" charset="0"/>
              </a:rPr>
              <a:t>No one religious sect could unify the 13 colonies against Britain, but… the shared Christian convictions regarding the nature of sin, virtue, and divine Providence did!</a:t>
            </a:r>
          </a:p>
          <a:p>
            <a:pPr defTabSz="914400">
              <a:spcBef>
                <a:spcPts val="0"/>
              </a:spcBef>
              <a:defRPr/>
            </a:pPr>
            <a:endParaRPr lang="en-US" sz="2800" dirty="0">
              <a:latin typeface="Garamond" panose="02020404030301010803" pitchFamily="18" charset="0"/>
            </a:endParaRPr>
          </a:p>
          <a:p>
            <a:pPr marL="0" indent="0" algn="ctr" defTabSz="914400">
              <a:spcBef>
                <a:spcPts val="0"/>
              </a:spcBef>
              <a:buNone/>
              <a:defRPr/>
            </a:pPr>
            <a:r>
              <a:rPr lang="en-US" sz="2800" b="1" i="1" dirty="0">
                <a:latin typeface="Garamond" panose="02020404030301010803" pitchFamily="18" charset="0"/>
              </a:rPr>
              <a:t>“Keeping the main things the main thing” among the denominations provided a common “language” and worldview that united the Colonies. </a:t>
            </a:r>
          </a:p>
          <a:p>
            <a:pPr marL="0" indent="0" defTabSz="914400">
              <a:spcBef>
                <a:spcPts val="0"/>
              </a:spcBef>
              <a:buNone/>
              <a:defRPr/>
            </a:pPr>
            <a:endParaRPr lang="en-US" sz="2800" dirty="0">
              <a:latin typeface="Garamond" panose="02020404030301010803" pitchFamily="18" charset="0"/>
            </a:endParaRPr>
          </a:p>
        </p:txBody>
      </p:sp>
    </p:spTree>
    <p:extLst>
      <p:ext uri="{BB962C8B-B14F-4D97-AF65-F5344CB8AC3E}">
        <p14:creationId xmlns:p14="http://schemas.microsoft.com/office/powerpoint/2010/main" val="16557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979" y="40821"/>
            <a:ext cx="3788229" cy="857250"/>
          </a:xfrm>
        </p:spPr>
        <p:txBody>
          <a:bodyPr>
            <a:noAutofit/>
          </a:bodyPr>
          <a:lstStyle/>
          <a:p>
            <a:pPr algn="l"/>
            <a:r>
              <a:rPr lang="en-US" sz="3200" b="1" u="sng" dirty="0">
                <a:latin typeface="Garamond" panose="02020404030301010803" pitchFamily="18" charset="0"/>
              </a:rPr>
              <a:t>Benjamin Franklin</a:t>
            </a:r>
          </a:p>
        </p:txBody>
      </p:sp>
      <p:pic>
        <p:nvPicPr>
          <p:cNvPr id="5" name="Picture 4"/>
          <p:cNvPicPr>
            <a:picLocks noChangeAspect="1"/>
          </p:cNvPicPr>
          <p:nvPr/>
        </p:nvPicPr>
        <p:blipFill>
          <a:blip r:embed="rId3"/>
          <a:stretch>
            <a:fillRect/>
          </a:stretch>
        </p:blipFill>
        <p:spPr>
          <a:xfrm>
            <a:off x="6705587" y="183935"/>
            <a:ext cx="2324113" cy="2790314"/>
          </a:xfrm>
          <a:prstGeom prst="rect">
            <a:avLst/>
          </a:prstGeom>
          <a:effectLst>
            <a:glow rad="228600">
              <a:schemeClr val="accent1">
                <a:alpha val="40000"/>
              </a:schemeClr>
            </a:glow>
            <a:softEdge rad="88900"/>
          </a:effectLst>
        </p:spPr>
      </p:pic>
      <p:sp>
        <p:nvSpPr>
          <p:cNvPr id="6" name="Content Placeholder 5"/>
          <p:cNvSpPr>
            <a:spLocks noGrp="1"/>
          </p:cNvSpPr>
          <p:nvPr>
            <p:ph idx="1"/>
          </p:nvPr>
        </p:nvSpPr>
        <p:spPr>
          <a:xfrm>
            <a:off x="114300" y="898071"/>
            <a:ext cx="8409214" cy="3943350"/>
          </a:xfrm>
        </p:spPr>
        <p:txBody>
          <a:bodyPr>
            <a:noAutofit/>
          </a:bodyPr>
          <a:lstStyle/>
          <a:p>
            <a:pPr marL="0" indent="0">
              <a:buNone/>
            </a:pPr>
            <a:r>
              <a:rPr lang="en-US" sz="2800" b="1" dirty="0">
                <a:latin typeface="Garamond" panose="02020404030301010803" pitchFamily="18" charset="0"/>
              </a:rPr>
              <a:t>“…serious religion, under its various </a:t>
            </a:r>
          </a:p>
          <a:p>
            <a:pPr marL="0" indent="0">
              <a:buNone/>
            </a:pPr>
            <a:r>
              <a:rPr lang="en-US" sz="2800" b="1" dirty="0">
                <a:latin typeface="Garamond" panose="02020404030301010803" pitchFamily="18" charset="0"/>
              </a:rPr>
              <a:t>denominations, is not only tolerated, but                 respected and practiced.  Atheism is </a:t>
            </a:r>
          </a:p>
          <a:p>
            <a:pPr marL="0" indent="0">
              <a:buNone/>
            </a:pPr>
            <a:r>
              <a:rPr lang="en-US" sz="2800" b="1" dirty="0">
                <a:latin typeface="Garamond" panose="02020404030301010803" pitchFamily="18" charset="0"/>
              </a:rPr>
              <a:t>unknown there; infidelity rare and secret….</a:t>
            </a:r>
          </a:p>
          <a:p>
            <a:pPr marL="0" indent="0">
              <a:buNone/>
            </a:pPr>
            <a:r>
              <a:rPr lang="en-US" sz="2800" b="1" dirty="0">
                <a:latin typeface="Garamond" panose="02020404030301010803" pitchFamily="18" charset="0"/>
              </a:rPr>
              <a:t>And the divine Being seems to have manifested His approbation of mutual forbearance and kindness with which the different sects treat each other, by the remarkable prosperity with which He has been pleased to favor the whole county.”</a:t>
            </a:r>
          </a:p>
        </p:txBody>
      </p:sp>
    </p:spTree>
    <p:extLst>
      <p:ext uri="{BB962C8B-B14F-4D97-AF65-F5344CB8AC3E}">
        <p14:creationId xmlns:p14="http://schemas.microsoft.com/office/powerpoint/2010/main" val="2323741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242AA-9CD3-4646-A22D-75B08E5F17CF}"/>
              </a:ext>
            </a:extLst>
          </p:cNvPr>
          <p:cNvSpPr>
            <a:spLocks noGrp="1"/>
          </p:cNvSpPr>
          <p:nvPr>
            <p:ph type="title"/>
          </p:nvPr>
        </p:nvSpPr>
        <p:spPr/>
        <p:txBody>
          <a:bodyPr>
            <a:normAutofit/>
          </a:bodyPr>
          <a:lstStyle/>
          <a:p>
            <a:r>
              <a:rPr lang="en-US" sz="4000" b="1" dirty="0">
                <a:latin typeface="Garamond" panose="02020404030301010803" pitchFamily="18" charset="0"/>
              </a:rPr>
              <a:t>Key Individuals and Events</a:t>
            </a:r>
          </a:p>
        </p:txBody>
      </p:sp>
      <p:sp>
        <p:nvSpPr>
          <p:cNvPr id="3" name="Content Placeholder 2">
            <a:extLst>
              <a:ext uri="{FF2B5EF4-FFF2-40B4-BE49-F238E27FC236}">
                <a16:creationId xmlns:a16="http://schemas.microsoft.com/office/drawing/2014/main" id="{F79B1FE4-3F99-1840-A024-DF5556BF6AB1}"/>
              </a:ext>
            </a:extLst>
          </p:cNvPr>
          <p:cNvSpPr>
            <a:spLocks noGrp="1"/>
          </p:cNvSpPr>
          <p:nvPr>
            <p:ph idx="1"/>
          </p:nvPr>
        </p:nvSpPr>
        <p:spPr>
          <a:xfrm>
            <a:off x="457199" y="1200150"/>
            <a:ext cx="8373291" cy="3943349"/>
          </a:xfrm>
        </p:spPr>
        <p:txBody>
          <a:bodyPr>
            <a:normAutofit/>
          </a:bodyPr>
          <a:lstStyle/>
          <a:p>
            <a:pPr marL="0" indent="0">
              <a:buNone/>
            </a:pPr>
            <a:endParaRPr lang="en-US" sz="2500" dirty="0">
              <a:latin typeface="Garamond" panose="02020404030301010803" pitchFamily="18" charset="0"/>
            </a:endParaRPr>
          </a:p>
          <a:p>
            <a:pPr marL="0" indent="0">
              <a:buNone/>
            </a:pPr>
            <a:r>
              <a:rPr lang="en-US" sz="2500" b="1" dirty="0">
                <a:latin typeface="Garamond" panose="02020404030301010803" pitchFamily="18" charset="0"/>
              </a:rPr>
              <a:t>   </a:t>
            </a:r>
            <a:r>
              <a:rPr lang="en-US" sz="2600" b="1" dirty="0">
                <a:latin typeface="Garamond" panose="02020404030301010803" pitchFamily="18" charset="0"/>
              </a:rPr>
              <a:t>1620 - Mayflower Compact</a:t>
            </a:r>
          </a:p>
          <a:p>
            <a:pPr marL="0" indent="0">
              <a:buNone/>
            </a:pPr>
            <a:r>
              <a:rPr lang="en-US" sz="2600" b="1" dirty="0">
                <a:latin typeface="Garamond" panose="02020404030301010803" pitchFamily="18" charset="0"/>
              </a:rPr>
              <a:t>	1628 - Petition of Rights</a:t>
            </a:r>
          </a:p>
          <a:p>
            <a:pPr marL="0" indent="0">
              <a:buNone/>
            </a:pPr>
            <a:r>
              <a:rPr lang="en-US" sz="2600" b="1" dirty="0">
                <a:latin typeface="Garamond" panose="02020404030301010803" pitchFamily="18" charset="0"/>
              </a:rPr>
              <a:t>		1638 – Fundamental Orders of Connecticut</a:t>
            </a:r>
          </a:p>
          <a:p>
            <a:pPr marL="0" indent="0">
              <a:buNone/>
            </a:pPr>
            <a:r>
              <a:rPr lang="en-US" sz="2600" b="1" dirty="0">
                <a:latin typeface="Garamond" panose="02020404030301010803" pitchFamily="18" charset="0"/>
              </a:rPr>
              <a:t>		   1639 - Massachusetts Body of Liberties</a:t>
            </a:r>
          </a:p>
          <a:p>
            <a:pPr marL="0" indent="0">
              <a:buNone/>
            </a:pPr>
            <a:r>
              <a:rPr lang="en-US" sz="2600" b="1" dirty="0">
                <a:latin typeface="Garamond" panose="02020404030301010803" pitchFamily="18" charset="0"/>
              </a:rPr>
              <a:t>				   1688 - England’s Glorious Revolution</a:t>
            </a:r>
          </a:p>
          <a:p>
            <a:pPr marL="0" indent="0">
              <a:buNone/>
            </a:pPr>
            <a:r>
              <a:rPr lang="en-US" sz="2600" b="1" dirty="0">
                <a:latin typeface="Garamond" panose="02020404030301010803" pitchFamily="18" charset="0"/>
              </a:rPr>
              <a:t>				     1689 -Tolerance Act</a:t>
            </a:r>
          </a:p>
          <a:p>
            <a:pPr marL="0" indent="0">
              <a:buNone/>
            </a:pPr>
            <a:r>
              <a:rPr lang="en-US" sz="2600" b="1" dirty="0">
                <a:latin typeface="Garamond" panose="02020404030301010803" pitchFamily="18" charset="0"/>
              </a:rPr>
              <a:t>				     1689 - English Bill of Rights</a:t>
            </a:r>
          </a:p>
        </p:txBody>
      </p:sp>
      <p:cxnSp>
        <p:nvCxnSpPr>
          <p:cNvPr id="5" name="Straight Connector 4">
            <a:extLst>
              <a:ext uri="{FF2B5EF4-FFF2-40B4-BE49-F238E27FC236}">
                <a16:creationId xmlns:a16="http://schemas.microsoft.com/office/drawing/2014/main" id="{92D82676-0ED5-EA42-B63B-0EB33FB1FF2F}"/>
              </a:ext>
            </a:extLst>
          </p:cNvPr>
          <p:cNvCxnSpPr/>
          <p:nvPr/>
        </p:nvCxnSpPr>
        <p:spPr>
          <a:xfrm>
            <a:off x="809897" y="1063229"/>
            <a:ext cx="7524206" cy="0"/>
          </a:xfrm>
          <a:prstGeom prst="line">
            <a:avLst/>
          </a:prstGeom>
          <a:ln w="47625">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B87286D-90A2-804F-B29C-9F9D7FFE6488}"/>
              </a:ext>
            </a:extLst>
          </p:cNvPr>
          <p:cNvSpPr txBox="1"/>
          <p:nvPr/>
        </p:nvSpPr>
        <p:spPr>
          <a:xfrm>
            <a:off x="457199" y="1159960"/>
            <a:ext cx="875213" cy="400110"/>
          </a:xfrm>
          <a:prstGeom prst="rect">
            <a:avLst/>
          </a:prstGeom>
          <a:noFill/>
        </p:spPr>
        <p:txBody>
          <a:bodyPr wrap="square" rtlCol="0">
            <a:spAutoFit/>
          </a:bodyPr>
          <a:lstStyle/>
          <a:p>
            <a:r>
              <a:rPr lang="en-US" sz="2000" b="1" dirty="0">
                <a:solidFill>
                  <a:srgbClr val="FF0000"/>
                </a:solidFill>
              </a:rPr>
              <a:t>1600</a:t>
            </a:r>
          </a:p>
        </p:txBody>
      </p:sp>
      <p:sp>
        <p:nvSpPr>
          <p:cNvPr id="7" name="TextBox 6">
            <a:extLst>
              <a:ext uri="{FF2B5EF4-FFF2-40B4-BE49-F238E27FC236}">
                <a16:creationId xmlns:a16="http://schemas.microsoft.com/office/drawing/2014/main" id="{1B39CCAB-D744-AF49-875B-D3C65028E687}"/>
              </a:ext>
            </a:extLst>
          </p:cNvPr>
          <p:cNvSpPr txBox="1"/>
          <p:nvPr/>
        </p:nvSpPr>
        <p:spPr>
          <a:xfrm>
            <a:off x="4232365" y="1165098"/>
            <a:ext cx="875213" cy="400110"/>
          </a:xfrm>
          <a:prstGeom prst="rect">
            <a:avLst/>
          </a:prstGeom>
          <a:noFill/>
        </p:spPr>
        <p:txBody>
          <a:bodyPr wrap="square" rtlCol="0">
            <a:spAutoFit/>
          </a:bodyPr>
          <a:lstStyle/>
          <a:p>
            <a:r>
              <a:rPr lang="en-US" sz="2000" b="1" dirty="0">
                <a:solidFill>
                  <a:srgbClr val="FF0000"/>
                </a:solidFill>
              </a:rPr>
              <a:t>1700</a:t>
            </a:r>
          </a:p>
        </p:txBody>
      </p:sp>
      <p:sp>
        <p:nvSpPr>
          <p:cNvPr id="8" name="TextBox 7">
            <a:extLst>
              <a:ext uri="{FF2B5EF4-FFF2-40B4-BE49-F238E27FC236}">
                <a16:creationId xmlns:a16="http://schemas.microsoft.com/office/drawing/2014/main" id="{D294CA7A-36C4-EC40-BABB-1449D88322EA}"/>
              </a:ext>
            </a:extLst>
          </p:cNvPr>
          <p:cNvSpPr txBox="1"/>
          <p:nvPr/>
        </p:nvSpPr>
        <p:spPr>
          <a:xfrm>
            <a:off x="7707087" y="1158327"/>
            <a:ext cx="783770" cy="400110"/>
          </a:xfrm>
          <a:prstGeom prst="rect">
            <a:avLst/>
          </a:prstGeom>
          <a:noFill/>
        </p:spPr>
        <p:txBody>
          <a:bodyPr wrap="square" rtlCol="0">
            <a:spAutoFit/>
          </a:bodyPr>
          <a:lstStyle/>
          <a:p>
            <a:r>
              <a:rPr lang="en-US" sz="2000" b="1" dirty="0">
                <a:solidFill>
                  <a:srgbClr val="FF0000"/>
                </a:solidFill>
              </a:rPr>
              <a:t>1800</a:t>
            </a:r>
          </a:p>
        </p:txBody>
      </p:sp>
    </p:spTree>
    <p:extLst>
      <p:ext uri="{BB962C8B-B14F-4D97-AF65-F5344CB8AC3E}">
        <p14:creationId xmlns:p14="http://schemas.microsoft.com/office/powerpoint/2010/main" val="4071602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242AA-9CD3-4646-A22D-75B08E5F17CF}"/>
              </a:ext>
            </a:extLst>
          </p:cNvPr>
          <p:cNvSpPr>
            <a:spLocks noGrp="1"/>
          </p:cNvSpPr>
          <p:nvPr>
            <p:ph type="title"/>
          </p:nvPr>
        </p:nvSpPr>
        <p:spPr/>
        <p:txBody>
          <a:bodyPr>
            <a:normAutofit/>
          </a:bodyPr>
          <a:lstStyle/>
          <a:p>
            <a:r>
              <a:rPr lang="en-US" sz="4000" b="1" dirty="0">
                <a:latin typeface="Garamond" panose="02020404030301010803" pitchFamily="18" charset="0"/>
              </a:rPr>
              <a:t>Key</a:t>
            </a:r>
            <a:r>
              <a:rPr lang="en-US" sz="4400" dirty="0">
                <a:latin typeface="Garamond" panose="02020404030301010803" pitchFamily="18" charset="0"/>
              </a:rPr>
              <a:t> </a:t>
            </a:r>
            <a:r>
              <a:rPr lang="en-US" sz="4000" b="1" dirty="0">
                <a:latin typeface="Garamond" panose="02020404030301010803" pitchFamily="18" charset="0"/>
              </a:rPr>
              <a:t>Individuals</a:t>
            </a:r>
            <a:r>
              <a:rPr lang="en-US" sz="4400" dirty="0">
                <a:latin typeface="Garamond" panose="02020404030301010803" pitchFamily="18" charset="0"/>
              </a:rPr>
              <a:t> </a:t>
            </a:r>
            <a:r>
              <a:rPr lang="en-US" sz="4000" b="1" dirty="0">
                <a:latin typeface="Garamond" panose="02020404030301010803" pitchFamily="18" charset="0"/>
              </a:rPr>
              <a:t>and</a:t>
            </a:r>
            <a:r>
              <a:rPr lang="en-US" sz="4400" dirty="0">
                <a:latin typeface="Garamond" panose="02020404030301010803" pitchFamily="18" charset="0"/>
              </a:rPr>
              <a:t> </a:t>
            </a:r>
            <a:r>
              <a:rPr lang="en-US" sz="4000" b="1" dirty="0">
                <a:latin typeface="Garamond" panose="02020404030301010803" pitchFamily="18" charset="0"/>
              </a:rPr>
              <a:t>Events</a:t>
            </a:r>
          </a:p>
        </p:txBody>
      </p:sp>
      <p:sp>
        <p:nvSpPr>
          <p:cNvPr id="3" name="Content Placeholder 2">
            <a:extLst>
              <a:ext uri="{FF2B5EF4-FFF2-40B4-BE49-F238E27FC236}">
                <a16:creationId xmlns:a16="http://schemas.microsoft.com/office/drawing/2014/main" id="{F79B1FE4-3F99-1840-A024-DF5556BF6AB1}"/>
              </a:ext>
            </a:extLst>
          </p:cNvPr>
          <p:cNvSpPr>
            <a:spLocks noGrp="1"/>
          </p:cNvSpPr>
          <p:nvPr>
            <p:ph idx="1"/>
          </p:nvPr>
        </p:nvSpPr>
        <p:spPr/>
        <p:txBody>
          <a:bodyPr>
            <a:normAutofit/>
          </a:bodyPr>
          <a:lstStyle/>
          <a:p>
            <a:pPr marL="0" indent="0">
              <a:buNone/>
            </a:pPr>
            <a:endParaRPr lang="en-US" sz="2800" b="1" dirty="0">
              <a:latin typeface="Garamond" panose="02020404030301010803" pitchFamily="18" charset="0"/>
            </a:endParaRPr>
          </a:p>
          <a:p>
            <a:pPr marL="0" indent="0">
              <a:buNone/>
            </a:pPr>
            <a:r>
              <a:rPr lang="en-US" sz="2800" b="1" dirty="0">
                <a:latin typeface="Garamond" panose="02020404030301010803" pitchFamily="18" charset="0"/>
              </a:rPr>
              <a:t>			1776 – Declaration of Independence</a:t>
            </a:r>
          </a:p>
          <a:p>
            <a:pPr marL="0" indent="0">
              <a:buNone/>
            </a:pPr>
            <a:r>
              <a:rPr lang="en-US" sz="2800" b="1" dirty="0">
                <a:latin typeface="Garamond" panose="02020404030301010803" pitchFamily="18" charset="0"/>
              </a:rPr>
              <a:t>				1789 – U.S. Constitution </a:t>
            </a:r>
          </a:p>
          <a:p>
            <a:pPr marL="0" indent="0">
              <a:buNone/>
            </a:pPr>
            <a:r>
              <a:rPr lang="en-US" sz="2800" b="1" dirty="0">
                <a:latin typeface="Garamond" panose="02020404030301010803" pitchFamily="18" charset="0"/>
              </a:rPr>
              <a:t>					1791 – American Bill of Rights</a:t>
            </a:r>
          </a:p>
          <a:p>
            <a:pPr marL="0" indent="0">
              <a:buNone/>
            </a:pPr>
            <a:endParaRPr lang="en-US" sz="2800" b="1" dirty="0">
              <a:latin typeface="Garamond" panose="02020404030301010803" pitchFamily="18" charset="0"/>
            </a:endParaRPr>
          </a:p>
        </p:txBody>
      </p:sp>
      <p:cxnSp>
        <p:nvCxnSpPr>
          <p:cNvPr id="5" name="Straight Connector 4">
            <a:extLst>
              <a:ext uri="{FF2B5EF4-FFF2-40B4-BE49-F238E27FC236}">
                <a16:creationId xmlns:a16="http://schemas.microsoft.com/office/drawing/2014/main" id="{92D82676-0ED5-EA42-B63B-0EB33FB1FF2F}"/>
              </a:ext>
            </a:extLst>
          </p:cNvPr>
          <p:cNvCxnSpPr/>
          <p:nvPr/>
        </p:nvCxnSpPr>
        <p:spPr>
          <a:xfrm>
            <a:off x="809897" y="1063229"/>
            <a:ext cx="7524206"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B87286D-90A2-804F-B29C-9F9D7FFE6488}"/>
              </a:ext>
            </a:extLst>
          </p:cNvPr>
          <p:cNvSpPr txBox="1"/>
          <p:nvPr/>
        </p:nvSpPr>
        <p:spPr>
          <a:xfrm>
            <a:off x="640080" y="1063229"/>
            <a:ext cx="679269" cy="369332"/>
          </a:xfrm>
          <a:prstGeom prst="rect">
            <a:avLst/>
          </a:prstGeom>
          <a:noFill/>
        </p:spPr>
        <p:txBody>
          <a:bodyPr wrap="square" rtlCol="0">
            <a:spAutoFit/>
          </a:bodyPr>
          <a:lstStyle/>
          <a:p>
            <a:r>
              <a:rPr lang="en-US" b="1" dirty="0">
                <a:solidFill>
                  <a:srgbClr val="FF0000"/>
                </a:solidFill>
              </a:rPr>
              <a:t>1700</a:t>
            </a:r>
          </a:p>
        </p:txBody>
      </p:sp>
      <p:sp>
        <p:nvSpPr>
          <p:cNvPr id="8" name="TextBox 7">
            <a:extLst>
              <a:ext uri="{FF2B5EF4-FFF2-40B4-BE49-F238E27FC236}">
                <a16:creationId xmlns:a16="http://schemas.microsoft.com/office/drawing/2014/main" id="{D294CA7A-36C4-EC40-BABB-1449D88322EA}"/>
              </a:ext>
            </a:extLst>
          </p:cNvPr>
          <p:cNvSpPr txBox="1"/>
          <p:nvPr/>
        </p:nvSpPr>
        <p:spPr>
          <a:xfrm>
            <a:off x="7994468" y="1030963"/>
            <a:ext cx="679269" cy="369332"/>
          </a:xfrm>
          <a:prstGeom prst="rect">
            <a:avLst/>
          </a:prstGeom>
          <a:noFill/>
        </p:spPr>
        <p:txBody>
          <a:bodyPr wrap="square" rtlCol="0">
            <a:spAutoFit/>
          </a:bodyPr>
          <a:lstStyle/>
          <a:p>
            <a:r>
              <a:rPr lang="en-US" b="1" dirty="0">
                <a:solidFill>
                  <a:srgbClr val="FF0000"/>
                </a:solidFill>
              </a:rPr>
              <a:t>1800</a:t>
            </a:r>
          </a:p>
        </p:txBody>
      </p:sp>
    </p:spTree>
    <p:extLst>
      <p:ext uri="{BB962C8B-B14F-4D97-AF65-F5344CB8AC3E}">
        <p14:creationId xmlns:p14="http://schemas.microsoft.com/office/powerpoint/2010/main" val="1881851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FF94-B293-BE4F-8EC8-0903020FA2E9}"/>
              </a:ext>
            </a:extLst>
          </p:cNvPr>
          <p:cNvSpPr>
            <a:spLocks noGrp="1"/>
          </p:cNvSpPr>
          <p:nvPr>
            <p:ph type="title"/>
          </p:nvPr>
        </p:nvSpPr>
        <p:spPr>
          <a:xfrm>
            <a:off x="457200" y="205979"/>
            <a:ext cx="8229600" cy="857250"/>
          </a:xfrm>
        </p:spPr>
        <p:txBody>
          <a:bodyPr anchor="ctr">
            <a:normAutofit/>
          </a:bodyPr>
          <a:lstStyle/>
          <a:p>
            <a:r>
              <a:rPr lang="en-US" sz="4000" b="1" dirty="0">
                <a:latin typeface="Garamond" panose="02020404030301010803" pitchFamily="18" charset="0"/>
              </a:rPr>
              <a:t>In</a:t>
            </a:r>
            <a:r>
              <a:rPr lang="en-US" sz="4000" dirty="0">
                <a:latin typeface="Garamond" panose="02020404030301010803" pitchFamily="18" charset="0"/>
              </a:rPr>
              <a:t> </a:t>
            </a:r>
            <a:r>
              <a:rPr lang="en-US" sz="4000" b="1" dirty="0">
                <a:latin typeface="Garamond" panose="02020404030301010803" pitchFamily="18" charset="0"/>
              </a:rPr>
              <a:t>addition</a:t>
            </a:r>
            <a:r>
              <a:rPr lang="en-US" sz="4000" dirty="0">
                <a:latin typeface="Garamond" panose="02020404030301010803" pitchFamily="18" charset="0"/>
              </a:rPr>
              <a:t> </a:t>
            </a:r>
            <a:r>
              <a:rPr lang="en-US" sz="4000" b="1" dirty="0">
                <a:latin typeface="Garamond" panose="02020404030301010803" pitchFamily="18" charset="0"/>
              </a:rPr>
              <a:t>to</a:t>
            </a:r>
            <a:r>
              <a:rPr lang="en-US" sz="4000" dirty="0">
                <a:latin typeface="Garamond" panose="02020404030301010803" pitchFamily="18" charset="0"/>
              </a:rPr>
              <a:t> </a:t>
            </a:r>
            <a:r>
              <a:rPr lang="en-US" sz="4000" b="1" dirty="0">
                <a:latin typeface="Garamond" panose="02020404030301010803" pitchFamily="18" charset="0"/>
              </a:rPr>
              <a:t>the</a:t>
            </a:r>
            <a:r>
              <a:rPr lang="en-US" sz="4000" dirty="0">
                <a:latin typeface="Garamond" panose="02020404030301010803" pitchFamily="18" charset="0"/>
              </a:rPr>
              <a:t> </a:t>
            </a:r>
            <a:r>
              <a:rPr lang="en-US" sz="4000" b="1" dirty="0">
                <a:latin typeface="Garamond" panose="02020404030301010803" pitchFamily="18" charset="0"/>
              </a:rPr>
              <a:t>Bible</a:t>
            </a:r>
            <a:r>
              <a:rPr lang="en-US" sz="4000" dirty="0">
                <a:latin typeface="Garamond" panose="02020404030301010803" pitchFamily="18" charset="0"/>
              </a:rPr>
              <a:t>…</a:t>
            </a:r>
          </a:p>
        </p:txBody>
      </p:sp>
      <p:pic>
        <p:nvPicPr>
          <p:cNvPr id="1028" name="Picture 4" descr="Pin by Sally Swailes on Products I Love | Antique books, Old books, Vintage  books">
            <a:extLst>
              <a:ext uri="{FF2B5EF4-FFF2-40B4-BE49-F238E27FC236}">
                <a16:creationId xmlns:a16="http://schemas.microsoft.com/office/drawing/2014/main" id="{701DA867-F0F5-E24F-A889-497453A53B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438" r="-3" b="19689"/>
          <a:stretch/>
        </p:blipFill>
        <p:spPr bwMode="auto">
          <a:xfrm rot="21009880">
            <a:off x="688320" y="1354297"/>
            <a:ext cx="4418047" cy="3086181"/>
          </a:xfrm>
          <a:prstGeom prst="rect">
            <a:avLst/>
          </a:prstGeom>
          <a:solidFill>
            <a:srgbClr val="FFFFFF"/>
          </a:solidFill>
          <a:effectLst>
            <a:glow rad="939800">
              <a:schemeClr val="accent1">
                <a:alpha val="40000"/>
              </a:schemeClr>
            </a:glow>
            <a:softEdge rad="215900"/>
          </a:effectLst>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C283AE3F-CA19-2642-BA98-A024B6BB43E9}"/>
              </a:ext>
            </a:extLst>
          </p:cNvPr>
          <p:cNvSpPr>
            <a:spLocks noGrp="1"/>
          </p:cNvSpPr>
          <p:nvPr>
            <p:ph sz="half" idx="2"/>
          </p:nvPr>
        </p:nvSpPr>
        <p:spPr>
          <a:xfrm>
            <a:off x="5473336" y="1200151"/>
            <a:ext cx="3213463" cy="3394472"/>
          </a:xfrm>
        </p:spPr>
        <p:txBody>
          <a:bodyPr>
            <a:normAutofit/>
          </a:bodyPr>
          <a:lstStyle/>
          <a:p>
            <a:pPr marL="0" indent="0" algn="ctr">
              <a:buNone/>
            </a:pPr>
            <a:r>
              <a:rPr lang="en-US" sz="4000" b="1" i="1" dirty="0">
                <a:latin typeface="Garamond" panose="02020404030301010803" pitchFamily="18" charset="0"/>
              </a:rPr>
              <a:t>Who and what </a:t>
            </a:r>
          </a:p>
          <a:p>
            <a:pPr marL="0" indent="0" algn="ctr">
              <a:buNone/>
            </a:pPr>
            <a:r>
              <a:rPr lang="en-US" sz="4000" b="1" i="1" dirty="0">
                <a:latin typeface="Garamond" panose="02020404030301010803" pitchFamily="18" charset="0"/>
              </a:rPr>
              <a:t>did the Founders study?</a:t>
            </a:r>
          </a:p>
        </p:txBody>
      </p:sp>
    </p:spTree>
    <p:extLst>
      <p:ext uri="{BB962C8B-B14F-4D97-AF65-F5344CB8AC3E}">
        <p14:creationId xmlns:p14="http://schemas.microsoft.com/office/powerpoint/2010/main" val="679937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DF8E4-B556-6D47-A75B-2AC1158A2F26}"/>
              </a:ext>
            </a:extLst>
          </p:cNvPr>
          <p:cNvSpPr>
            <a:spLocks noGrp="1"/>
          </p:cNvSpPr>
          <p:nvPr>
            <p:ph type="title"/>
          </p:nvPr>
        </p:nvSpPr>
        <p:spPr/>
        <p:txBody>
          <a:bodyPr>
            <a:normAutofit/>
          </a:bodyPr>
          <a:lstStyle/>
          <a:p>
            <a:r>
              <a:rPr lang="en-US" sz="4400" b="1" i="1" dirty="0">
                <a:latin typeface="Garamond" panose="02020404030301010803" pitchFamily="18" charset="0"/>
              </a:rPr>
              <a:t>Of Civil Government </a:t>
            </a:r>
          </a:p>
        </p:txBody>
      </p:sp>
      <p:sp>
        <p:nvSpPr>
          <p:cNvPr id="3" name="Content Placeholder 2">
            <a:extLst>
              <a:ext uri="{FF2B5EF4-FFF2-40B4-BE49-F238E27FC236}">
                <a16:creationId xmlns:a16="http://schemas.microsoft.com/office/drawing/2014/main" id="{BDD4BD33-F004-D147-8E55-47F1F2D127EF}"/>
              </a:ext>
            </a:extLst>
          </p:cNvPr>
          <p:cNvSpPr>
            <a:spLocks noGrp="1"/>
          </p:cNvSpPr>
          <p:nvPr>
            <p:ph idx="1"/>
          </p:nvPr>
        </p:nvSpPr>
        <p:spPr>
          <a:xfrm>
            <a:off x="124097" y="1174025"/>
            <a:ext cx="8895805" cy="3763495"/>
          </a:xfrm>
        </p:spPr>
        <p:txBody>
          <a:bodyPr>
            <a:noAutofit/>
          </a:bodyPr>
          <a:lstStyle/>
          <a:p>
            <a:pPr marL="0" indent="0">
              <a:buNone/>
            </a:pPr>
            <a:r>
              <a:rPr lang="en-US" sz="2600" b="1" dirty="0">
                <a:latin typeface="Garamond" panose="02020404030301010803" pitchFamily="18" charset="0"/>
              </a:rPr>
              <a:t>John Locke </a:t>
            </a:r>
            <a:r>
              <a:rPr lang="en-US" b="1" dirty="0">
                <a:latin typeface="Garamond" panose="02020404030301010803" pitchFamily="18" charset="0"/>
              </a:rPr>
              <a:t>(1632-1704) </a:t>
            </a:r>
            <a:r>
              <a:rPr lang="en-US" sz="2600" b="1" dirty="0">
                <a:latin typeface="Garamond" panose="02020404030301010803" pitchFamily="18" charset="0"/>
              </a:rPr>
              <a:t>English philosopher/political theorist</a:t>
            </a:r>
          </a:p>
          <a:p>
            <a:r>
              <a:rPr lang="en-US" sz="2600" dirty="0">
                <a:latin typeface="Garamond" panose="02020404030301010803" pitchFamily="18" charset="0"/>
              </a:rPr>
              <a:t>Expounded the idea of Natural Law</a:t>
            </a:r>
          </a:p>
          <a:p>
            <a:r>
              <a:rPr lang="en-US" sz="2600" dirty="0">
                <a:latin typeface="Garamond" panose="02020404030301010803" pitchFamily="18" charset="0"/>
              </a:rPr>
              <a:t>Natural rights of the individual       Limitations on Parliament</a:t>
            </a:r>
          </a:p>
          <a:p>
            <a:pPr marL="1714500" lvl="5" indent="0">
              <a:buNone/>
            </a:pPr>
            <a:r>
              <a:rPr lang="en-US" sz="2600" dirty="0">
                <a:latin typeface="Garamond" panose="02020404030301010803" pitchFamily="18" charset="0"/>
              </a:rPr>
              <a:t>				“Taxation without Representation”</a:t>
            </a:r>
          </a:p>
          <a:p>
            <a:pPr marL="0" indent="0">
              <a:buNone/>
            </a:pPr>
            <a:r>
              <a:rPr lang="en-US" sz="2600" dirty="0">
                <a:latin typeface="Garamond" panose="02020404030301010803" pitchFamily="18" charset="0"/>
              </a:rPr>
              <a:t> </a:t>
            </a:r>
            <a:r>
              <a:rPr lang="en-US" sz="2600" b="1" i="1" dirty="0">
                <a:latin typeface="Garamond" panose="02020404030301010803" pitchFamily="18" charset="0"/>
              </a:rPr>
              <a:t>“As men we have God for our King, and are under the Law of Reason: as Christians, we have Jesus the Messiah for our King, and are under the Law reveal’d by him in the Gospel.” </a:t>
            </a:r>
          </a:p>
          <a:p>
            <a:pPr marL="0" indent="0" algn="r">
              <a:buNone/>
            </a:pPr>
            <a:r>
              <a:rPr lang="en-US" sz="2600" b="1" dirty="0">
                <a:latin typeface="Garamond" panose="02020404030301010803" pitchFamily="18" charset="0"/>
              </a:rPr>
              <a:t>From “The Reasonableness of Christianity”, 1695.</a:t>
            </a:r>
          </a:p>
          <a:p>
            <a:br>
              <a:rPr lang="en-US" sz="2600" dirty="0">
                <a:latin typeface="Garamond" panose="02020404030301010803" pitchFamily="18" charset="0"/>
              </a:rPr>
            </a:br>
            <a:endParaRPr lang="en-US" sz="2600" dirty="0">
              <a:latin typeface="Garamond" panose="02020404030301010803" pitchFamily="18" charset="0"/>
            </a:endParaRPr>
          </a:p>
        </p:txBody>
      </p:sp>
      <p:cxnSp>
        <p:nvCxnSpPr>
          <p:cNvPr id="5" name="Straight Connector 4">
            <a:extLst>
              <a:ext uri="{FF2B5EF4-FFF2-40B4-BE49-F238E27FC236}">
                <a16:creationId xmlns:a16="http://schemas.microsoft.com/office/drawing/2014/main" id="{9399CE68-D889-7A48-B76E-3DB502262510}"/>
              </a:ext>
            </a:extLst>
          </p:cNvPr>
          <p:cNvCxnSpPr/>
          <p:nvPr/>
        </p:nvCxnSpPr>
        <p:spPr>
          <a:xfrm>
            <a:off x="4572000" y="2390503"/>
            <a:ext cx="352697" cy="0"/>
          </a:xfrm>
          <a:prstGeom prst="line">
            <a:avLst/>
          </a:prstGeom>
          <a:ln w="50800">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823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DF8E4-B556-6D47-A75B-2AC1158A2F26}"/>
              </a:ext>
            </a:extLst>
          </p:cNvPr>
          <p:cNvSpPr>
            <a:spLocks noGrp="1"/>
          </p:cNvSpPr>
          <p:nvPr>
            <p:ph type="title"/>
          </p:nvPr>
        </p:nvSpPr>
        <p:spPr/>
        <p:txBody>
          <a:bodyPr>
            <a:normAutofit/>
          </a:bodyPr>
          <a:lstStyle/>
          <a:p>
            <a:r>
              <a:rPr lang="en-US" sz="4000" b="1" i="1" dirty="0">
                <a:latin typeface="Garamond" panose="02020404030301010803" pitchFamily="18" charset="0"/>
              </a:rPr>
              <a:t>The Spirit of Laws </a:t>
            </a:r>
          </a:p>
        </p:txBody>
      </p:sp>
      <p:sp>
        <p:nvSpPr>
          <p:cNvPr id="3" name="Content Placeholder 2">
            <a:extLst>
              <a:ext uri="{FF2B5EF4-FFF2-40B4-BE49-F238E27FC236}">
                <a16:creationId xmlns:a16="http://schemas.microsoft.com/office/drawing/2014/main" id="{BDD4BD33-F004-D147-8E55-47F1F2D127EF}"/>
              </a:ext>
            </a:extLst>
          </p:cNvPr>
          <p:cNvSpPr>
            <a:spLocks noGrp="1"/>
          </p:cNvSpPr>
          <p:nvPr>
            <p:ph idx="1"/>
          </p:nvPr>
        </p:nvSpPr>
        <p:spPr>
          <a:xfrm>
            <a:off x="153488" y="1187088"/>
            <a:ext cx="8837023" cy="3394472"/>
          </a:xfrm>
        </p:spPr>
        <p:txBody>
          <a:bodyPr>
            <a:noAutofit/>
          </a:bodyPr>
          <a:lstStyle/>
          <a:p>
            <a:pPr marL="0" indent="0">
              <a:buNone/>
            </a:pPr>
            <a:r>
              <a:rPr lang="en-US" sz="2800" b="1" dirty="0">
                <a:latin typeface="Garamond" panose="02020404030301010803" pitchFamily="18" charset="0"/>
              </a:rPr>
              <a:t>Charles Montesquieu </a:t>
            </a:r>
            <a:r>
              <a:rPr lang="en-US" b="1" dirty="0">
                <a:latin typeface="Garamond" panose="02020404030301010803" pitchFamily="18" charset="0"/>
              </a:rPr>
              <a:t>(1689-1755) French political philosopher</a:t>
            </a:r>
          </a:p>
          <a:p>
            <a:pPr marL="0" indent="0">
              <a:buNone/>
            </a:pPr>
            <a:endParaRPr lang="en-US" sz="1600" dirty="0">
              <a:latin typeface="Garamond" panose="02020404030301010803" pitchFamily="18" charset="0"/>
            </a:endParaRPr>
          </a:p>
          <a:p>
            <a:pPr marL="0" indent="0">
              <a:buNone/>
            </a:pPr>
            <a:r>
              <a:rPr lang="en-US" sz="2800" dirty="0">
                <a:latin typeface="Garamond" panose="02020404030301010803" pitchFamily="18" charset="0"/>
              </a:rPr>
              <a:t>Identified three historical forms of government, with their animating principles</a:t>
            </a:r>
            <a:r>
              <a:rPr lang="en-US" sz="2800" b="1" dirty="0">
                <a:latin typeface="Garamond" panose="02020404030301010803" pitchFamily="18" charset="0"/>
              </a:rPr>
              <a:t>:  </a:t>
            </a:r>
            <a:r>
              <a:rPr lang="en-US" sz="2800" dirty="0">
                <a:latin typeface="Garamond" panose="02020404030301010803" pitchFamily="18" charset="0"/>
              </a:rPr>
              <a:t>the </a:t>
            </a:r>
            <a:r>
              <a:rPr lang="en-US" sz="2800" b="1" u="sng" dirty="0">
                <a:solidFill>
                  <a:srgbClr val="C00000"/>
                </a:solidFill>
                <a:latin typeface="Garamond" panose="02020404030301010803" pitchFamily="18" charset="0"/>
                <a:hlinkClick r:id="rId3">
                  <a:extLst>
                    <a:ext uri="{A12FA001-AC4F-418D-AE19-62706E023703}">
                      <ahyp:hlinkClr xmlns:ahyp="http://schemas.microsoft.com/office/drawing/2018/hyperlinkcolor" val="tx"/>
                    </a:ext>
                  </a:extLst>
                </a:hlinkClick>
              </a:rPr>
              <a:t>republic</a:t>
            </a:r>
            <a:r>
              <a:rPr lang="en-US" sz="2800" b="1" dirty="0">
                <a:latin typeface="Garamond" panose="02020404030301010803" pitchFamily="18" charset="0"/>
              </a:rPr>
              <a:t>, </a:t>
            </a:r>
            <a:r>
              <a:rPr lang="en-US" sz="2800" dirty="0">
                <a:latin typeface="Garamond" panose="02020404030301010803" pitchFamily="18" charset="0"/>
              </a:rPr>
              <a:t>based on </a:t>
            </a:r>
            <a:r>
              <a:rPr lang="en-US" sz="2800" b="1" u="sng" dirty="0">
                <a:solidFill>
                  <a:srgbClr val="C00000"/>
                </a:solidFill>
                <a:latin typeface="Garamond" panose="02020404030301010803" pitchFamily="18" charset="0"/>
              </a:rPr>
              <a:t>virtue</a:t>
            </a:r>
            <a:r>
              <a:rPr lang="en-US" sz="2800" dirty="0">
                <a:latin typeface="Garamond" panose="02020404030301010803" pitchFamily="18" charset="0"/>
              </a:rPr>
              <a:t>; the </a:t>
            </a:r>
            <a:r>
              <a:rPr lang="en-US" sz="2800" b="1" u="sng" dirty="0">
                <a:solidFill>
                  <a:srgbClr val="7030A0"/>
                </a:solidFill>
                <a:latin typeface="Garamond" panose="02020404030301010803" pitchFamily="18" charset="0"/>
              </a:rPr>
              <a:t>monarchy</a:t>
            </a:r>
            <a:r>
              <a:rPr lang="en-US" sz="2800" dirty="0">
                <a:latin typeface="Garamond" panose="02020404030301010803" pitchFamily="18" charset="0"/>
              </a:rPr>
              <a:t>, based on </a:t>
            </a:r>
            <a:r>
              <a:rPr lang="en-US" sz="2800" b="1" u="sng" dirty="0">
                <a:solidFill>
                  <a:srgbClr val="7030A0"/>
                </a:solidFill>
                <a:latin typeface="Garamond" panose="02020404030301010803" pitchFamily="18" charset="0"/>
              </a:rPr>
              <a:t>honor</a:t>
            </a:r>
            <a:r>
              <a:rPr lang="en-US" sz="2800" dirty="0">
                <a:latin typeface="Garamond" panose="02020404030301010803" pitchFamily="18" charset="0"/>
              </a:rPr>
              <a:t>; and </a:t>
            </a:r>
            <a:r>
              <a:rPr lang="en-US" sz="2800" b="1" u="sng" dirty="0">
                <a:solidFill>
                  <a:srgbClr val="116DB0"/>
                </a:solidFill>
                <a:latin typeface="Garamond" panose="02020404030301010803" pitchFamily="18" charset="0"/>
              </a:rPr>
              <a:t>despotism</a:t>
            </a:r>
            <a:r>
              <a:rPr lang="en-US" sz="2800" dirty="0">
                <a:latin typeface="Garamond" panose="02020404030301010803" pitchFamily="18" charset="0"/>
              </a:rPr>
              <a:t>, based on </a:t>
            </a:r>
            <a:r>
              <a:rPr lang="en-US" sz="2800" b="1" u="sng" dirty="0">
                <a:solidFill>
                  <a:srgbClr val="116DB0"/>
                </a:solidFill>
                <a:latin typeface="Garamond" panose="02020404030301010803" pitchFamily="18" charset="0"/>
              </a:rPr>
              <a:t>fear</a:t>
            </a:r>
            <a:r>
              <a:rPr lang="en-US" sz="2800" dirty="0">
                <a:latin typeface="Garamond" panose="02020404030301010803" pitchFamily="18" charset="0"/>
              </a:rPr>
              <a:t>. </a:t>
            </a:r>
          </a:p>
          <a:p>
            <a:pPr algn="ctr"/>
            <a:r>
              <a:rPr lang="en-US" sz="2800" b="1" dirty="0">
                <a:latin typeface="Garamond" panose="02020404030301010803" pitchFamily="18" charset="0"/>
              </a:rPr>
              <a:t>Expounded the theory of Separation of Powers</a:t>
            </a:r>
            <a:r>
              <a:rPr lang="en-US" sz="2800" dirty="0">
                <a:latin typeface="Garamond" panose="02020404030301010803" pitchFamily="18" charset="0"/>
              </a:rPr>
              <a:t>:  </a:t>
            </a:r>
          </a:p>
          <a:p>
            <a:pPr marL="0" indent="0" algn="ctr">
              <a:buNone/>
            </a:pPr>
            <a:r>
              <a:rPr lang="en-US" sz="2800" b="1" dirty="0">
                <a:solidFill>
                  <a:srgbClr val="C00000"/>
                </a:solidFill>
                <a:latin typeface="Garamond" panose="02020404030301010803" pitchFamily="18" charset="0"/>
              </a:rPr>
              <a:t>Legislative, Executive, Judicial</a:t>
            </a:r>
          </a:p>
        </p:txBody>
      </p:sp>
    </p:spTree>
    <p:extLst>
      <p:ext uri="{BB962C8B-B14F-4D97-AF65-F5344CB8AC3E}">
        <p14:creationId xmlns:p14="http://schemas.microsoft.com/office/powerpoint/2010/main" val="3603895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D4BD33-F004-D147-8E55-47F1F2D127EF}"/>
              </a:ext>
            </a:extLst>
          </p:cNvPr>
          <p:cNvSpPr>
            <a:spLocks noGrp="1"/>
          </p:cNvSpPr>
          <p:nvPr>
            <p:ph idx="1"/>
          </p:nvPr>
        </p:nvSpPr>
        <p:spPr>
          <a:xfrm>
            <a:off x="306978" y="1200151"/>
            <a:ext cx="8530044" cy="3394472"/>
          </a:xfrm>
        </p:spPr>
        <p:txBody>
          <a:bodyPr>
            <a:noAutofit/>
          </a:bodyPr>
          <a:lstStyle/>
          <a:p>
            <a:pPr marL="0" indent="0">
              <a:buNone/>
            </a:pPr>
            <a:r>
              <a:rPr lang="en-US" sz="2800" b="1" dirty="0">
                <a:latin typeface="Garamond" panose="02020404030301010803" pitchFamily="18" charset="0"/>
              </a:rPr>
              <a:t>William Blackstone </a:t>
            </a:r>
            <a:r>
              <a:rPr lang="en-US" b="1" dirty="0">
                <a:latin typeface="Garamond" panose="02020404030301010803" pitchFamily="18" charset="0"/>
              </a:rPr>
              <a:t>(1723-1780) English jurist of renown</a:t>
            </a:r>
          </a:p>
          <a:p>
            <a:pPr marL="457200" indent="-457200">
              <a:buFont typeface="+mj-lt"/>
              <a:buAutoNum type="arabicPeriod"/>
            </a:pPr>
            <a:r>
              <a:rPr lang="en-US" b="1" dirty="0">
                <a:latin typeface="Garamond" panose="02020404030301010803" pitchFamily="18" charset="0"/>
              </a:rPr>
              <a:t>Law of Nature </a:t>
            </a:r>
            <a:r>
              <a:rPr lang="en-US" dirty="0">
                <a:latin typeface="Garamond" panose="02020404030301010803" pitchFamily="18" charset="0"/>
              </a:rPr>
              <a:t>(LoN) – Order of Creation as the Will of God</a:t>
            </a:r>
          </a:p>
          <a:p>
            <a:pPr marL="457200" indent="-457200">
              <a:buFont typeface="+mj-lt"/>
              <a:buAutoNum type="arabicPeriod"/>
            </a:pPr>
            <a:r>
              <a:rPr lang="en-US" b="1" dirty="0">
                <a:latin typeface="Garamond" panose="02020404030301010803" pitchFamily="18" charset="0"/>
              </a:rPr>
              <a:t>Law of Scripture </a:t>
            </a:r>
            <a:r>
              <a:rPr lang="en-US" dirty="0">
                <a:latin typeface="Garamond" panose="02020404030301010803" pitchFamily="18" charset="0"/>
              </a:rPr>
              <a:t>– Revelation for man’s understanding of LoN </a:t>
            </a:r>
          </a:p>
          <a:p>
            <a:pPr marL="457200" indent="-457200">
              <a:buFont typeface="+mj-lt"/>
              <a:buAutoNum type="arabicPeriod"/>
            </a:pPr>
            <a:r>
              <a:rPr lang="en-US" b="1" dirty="0">
                <a:latin typeface="Garamond" panose="02020404030301010803" pitchFamily="18" charset="0"/>
              </a:rPr>
              <a:t>Natural Law </a:t>
            </a:r>
            <a:r>
              <a:rPr lang="en-US" dirty="0">
                <a:latin typeface="Garamond" panose="02020404030301010803" pitchFamily="18" charset="0"/>
              </a:rPr>
              <a:t>– Man’s distorted understanding of Law of Nature</a:t>
            </a:r>
          </a:p>
          <a:p>
            <a:pPr marL="457200" indent="-457200">
              <a:buFont typeface="+mj-lt"/>
              <a:buAutoNum type="arabicPeriod"/>
            </a:pPr>
            <a:r>
              <a:rPr lang="en-US" b="1" dirty="0">
                <a:latin typeface="Garamond" panose="02020404030301010803" pitchFamily="18" charset="0"/>
              </a:rPr>
              <a:t>Human Law </a:t>
            </a:r>
            <a:r>
              <a:rPr lang="en-US" dirty="0">
                <a:latin typeface="Garamond" panose="02020404030301010803" pitchFamily="18" charset="0"/>
              </a:rPr>
              <a:t>– Man’s practical application LoN: “Common Law”</a:t>
            </a:r>
          </a:p>
          <a:p>
            <a:pPr marL="0" indent="0">
              <a:buNone/>
            </a:pPr>
            <a:endParaRPr lang="en-US" sz="800" b="1" dirty="0">
              <a:latin typeface="Garamond" panose="02020404030301010803" pitchFamily="18" charset="0"/>
            </a:endParaRPr>
          </a:p>
          <a:p>
            <a:pPr marL="0" indent="0" algn="ctr">
              <a:buNone/>
            </a:pPr>
            <a:r>
              <a:rPr lang="en-US" sz="2800" b="1" dirty="0">
                <a:latin typeface="Garamond" panose="02020404030301010803" pitchFamily="18" charset="0"/>
              </a:rPr>
              <a:t>Blackstone distinguished between three types of civil governments: </a:t>
            </a:r>
            <a:r>
              <a:rPr lang="en-US" sz="2800" b="1" dirty="0">
                <a:solidFill>
                  <a:srgbClr val="C00000"/>
                </a:solidFill>
                <a:latin typeface="Garamond" panose="02020404030301010803" pitchFamily="18" charset="0"/>
              </a:rPr>
              <a:t>Democracy, Aristocracy, Monarchy</a:t>
            </a:r>
          </a:p>
        </p:txBody>
      </p:sp>
      <p:sp>
        <p:nvSpPr>
          <p:cNvPr id="5" name="Title 4">
            <a:extLst>
              <a:ext uri="{FF2B5EF4-FFF2-40B4-BE49-F238E27FC236}">
                <a16:creationId xmlns:a16="http://schemas.microsoft.com/office/drawing/2014/main" id="{DCA95DF2-C8AD-6E47-BEDC-506E7AA1725B}"/>
              </a:ext>
            </a:extLst>
          </p:cNvPr>
          <p:cNvSpPr>
            <a:spLocks noGrp="1"/>
          </p:cNvSpPr>
          <p:nvPr>
            <p:ph type="title"/>
          </p:nvPr>
        </p:nvSpPr>
        <p:spPr/>
        <p:txBody>
          <a:bodyPr>
            <a:normAutofit/>
          </a:bodyPr>
          <a:lstStyle/>
          <a:p>
            <a:r>
              <a:rPr lang="en-US" sz="4400" b="1" i="1" dirty="0">
                <a:latin typeface="Garamond" panose="02020404030301010803" pitchFamily="18" charset="0"/>
              </a:rPr>
              <a:t>Commentaries (1765)</a:t>
            </a:r>
          </a:p>
        </p:txBody>
      </p:sp>
    </p:spTree>
    <p:extLst>
      <p:ext uri="{BB962C8B-B14F-4D97-AF65-F5344CB8AC3E}">
        <p14:creationId xmlns:p14="http://schemas.microsoft.com/office/powerpoint/2010/main" val="3442969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FF94-B293-BE4F-8EC8-0903020FA2E9}"/>
              </a:ext>
            </a:extLst>
          </p:cNvPr>
          <p:cNvSpPr>
            <a:spLocks noGrp="1"/>
          </p:cNvSpPr>
          <p:nvPr>
            <p:ph type="title"/>
          </p:nvPr>
        </p:nvSpPr>
        <p:spPr/>
        <p:txBody>
          <a:bodyPr/>
          <a:lstStyle/>
          <a:p>
            <a:r>
              <a:rPr lang="en-US" sz="4000" b="1" dirty="0">
                <a:latin typeface="Garamond" panose="02020404030301010803" pitchFamily="18" charset="0"/>
              </a:rPr>
              <a:t>Back</a:t>
            </a:r>
            <a:r>
              <a:rPr lang="en-US" dirty="0"/>
              <a:t> </a:t>
            </a:r>
            <a:r>
              <a:rPr lang="en-US" sz="4000" b="1" dirty="0">
                <a:latin typeface="Garamond" panose="02020404030301010803" pitchFamily="18" charset="0"/>
              </a:rPr>
              <a:t>to</a:t>
            </a:r>
            <a:r>
              <a:rPr lang="en-US" dirty="0"/>
              <a:t> </a:t>
            </a:r>
            <a:r>
              <a:rPr lang="en-US" sz="4000" b="1" dirty="0">
                <a:latin typeface="Garamond" panose="02020404030301010803" pitchFamily="18" charset="0"/>
              </a:rPr>
              <a:t>the</a:t>
            </a:r>
            <a:r>
              <a:rPr lang="en-US" dirty="0"/>
              <a:t> </a:t>
            </a:r>
            <a:r>
              <a:rPr lang="en-US" sz="4000" b="1" dirty="0">
                <a:latin typeface="Garamond" panose="02020404030301010803" pitchFamily="18" charset="0"/>
              </a:rPr>
              <a:t>question</a:t>
            </a:r>
            <a:r>
              <a:rPr lang="en-US" dirty="0"/>
              <a:t>:</a:t>
            </a:r>
          </a:p>
        </p:txBody>
      </p:sp>
      <p:sp>
        <p:nvSpPr>
          <p:cNvPr id="4" name="Title 1">
            <a:extLst>
              <a:ext uri="{FF2B5EF4-FFF2-40B4-BE49-F238E27FC236}">
                <a16:creationId xmlns:a16="http://schemas.microsoft.com/office/drawing/2014/main" id="{C283AE3F-CA19-2642-BA98-A024B6BB43E9}"/>
              </a:ext>
            </a:extLst>
          </p:cNvPr>
          <p:cNvSpPr>
            <a:spLocks noGrp="1"/>
          </p:cNvSpPr>
          <p:nvPr>
            <p:ph idx="1"/>
          </p:nvPr>
        </p:nvSpPr>
        <p:spPr>
          <a:xfrm>
            <a:off x="457200" y="874514"/>
            <a:ext cx="8321040" cy="3394472"/>
          </a:xfrm>
        </p:spPr>
        <p:txBody>
          <a:bodyPr>
            <a:normAutofit fontScale="97500"/>
          </a:bodyPr>
          <a:lstStyle/>
          <a:p>
            <a:pPr marL="0" indent="0" algn="ctr">
              <a:buNone/>
            </a:pPr>
            <a:r>
              <a:rPr lang="en-US" sz="3700" b="1" dirty="0">
                <a:latin typeface="Garamond" panose="02020404030301010803" pitchFamily="18" charset="0"/>
                <a:ea typeface="+mj-ea"/>
                <a:cs typeface="+mj-cs"/>
              </a:rPr>
              <a:t>Who</a:t>
            </a:r>
            <a:r>
              <a:rPr lang="en-US" sz="3700" dirty="0">
                <a:latin typeface="Garamond" panose="02020404030301010803" pitchFamily="18" charset="0"/>
              </a:rPr>
              <a:t> </a:t>
            </a:r>
            <a:r>
              <a:rPr lang="en-US" sz="3700" b="1" dirty="0">
                <a:latin typeface="Garamond" panose="02020404030301010803" pitchFamily="18" charset="0"/>
                <a:ea typeface="+mj-ea"/>
                <a:cs typeface="+mj-cs"/>
              </a:rPr>
              <a:t>and</a:t>
            </a:r>
            <a:r>
              <a:rPr lang="en-US" sz="3700" dirty="0">
                <a:latin typeface="Garamond" panose="02020404030301010803" pitchFamily="18" charset="0"/>
              </a:rPr>
              <a:t> </a:t>
            </a:r>
            <a:r>
              <a:rPr lang="en-US" sz="3700" b="1" dirty="0">
                <a:latin typeface="Garamond" panose="02020404030301010803" pitchFamily="18" charset="0"/>
                <a:ea typeface="+mj-ea"/>
                <a:cs typeface="+mj-cs"/>
              </a:rPr>
              <a:t>what</a:t>
            </a:r>
            <a:r>
              <a:rPr lang="en-US" sz="3700" dirty="0">
                <a:latin typeface="Garamond" panose="02020404030301010803" pitchFamily="18" charset="0"/>
              </a:rPr>
              <a:t> </a:t>
            </a:r>
            <a:r>
              <a:rPr lang="en-US" sz="3700" b="1" dirty="0">
                <a:latin typeface="Garamond" panose="02020404030301010803" pitchFamily="18" charset="0"/>
                <a:ea typeface="+mj-ea"/>
                <a:cs typeface="+mj-cs"/>
              </a:rPr>
              <a:t>did</a:t>
            </a:r>
            <a:r>
              <a:rPr lang="en-US" sz="3700" dirty="0">
                <a:latin typeface="Garamond" panose="02020404030301010803" pitchFamily="18" charset="0"/>
              </a:rPr>
              <a:t> </a:t>
            </a:r>
            <a:r>
              <a:rPr lang="en-US" sz="3700" b="1" dirty="0">
                <a:latin typeface="Garamond" panose="02020404030301010803" pitchFamily="18" charset="0"/>
                <a:ea typeface="+mj-ea"/>
                <a:cs typeface="+mj-cs"/>
              </a:rPr>
              <a:t>the</a:t>
            </a:r>
            <a:r>
              <a:rPr lang="en-US" sz="3700" dirty="0">
                <a:latin typeface="Garamond" panose="02020404030301010803" pitchFamily="18" charset="0"/>
              </a:rPr>
              <a:t> </a:t>
            </a:r>
            <a:r>
              <a:rPr lang="en-US" sz="3700" b="1" dirty="0">
                <a:latin typeface="Garamond" panose="02020404030301010803" pitchFamily="18" charset="0"/>
                <a:ea typeface="+mj-ea"/>
                <a:cs typeface="+mj-cs"/>
              </a:rPr>
              <a:t>Founders</a:t>
            </a:r>
            <a:r>
              <a:rPr lang="en-US" sz="3700" dirty="0">
                <a:latin typeface="Garamond" panose="02020404030301010803" pitchFamily="18" charset="0"/>
              </a:rPr>
              <a:t> </a:t>
            </a:r>
            <a:r>
              <a:rPr lang="en-US" sz="3700" b="1" dirty="0">
                <a:latin typeface="Garamond" panose="02020404030301010803" pitchFamily="18" charset="0"/>
                <a:ea typeface="+mj-ea"/>
                <a:cs typeface="+mj-cs"/>
              </a:rPr>
              <a:t>study</a:t>
            </a:r>
            <a:r>
              <a:rPr lang="en-US" sz="3700" dirty="0">
                <a:latin typeface="Garamond" panose="02020404030301010803" pitchFamily="18" charset="0"/>
              </a:rPr>
              <a:t>?</a:t>
            </a:r>
          </a:p>
          <a:p>
            <a:pPr marL="0" indent="0" algn="ctr">
              <a:buNone/>
            </a:pPr>
            <a:endParaRPr lang="en-US" sz="1800" dirty="0">
              <a:latin typeface="Garamond" panose="02020404030301010803" pitchFamily="18" charset="0"/>
            </a:endParaRPr>
          </a:p>
          <a:p>
            <a:pPr marL="0" indent="0" algn="ctr">
              <a:buNone/>
            </a:pPr>
            <a:r>
              <a:rPr lang="en-US" sz="3700" dirty="0">
                <a:latin typeface="Garamond" panose="02020404030301010803" pitchFamily="18" charset="0"/>
              </a:rPr>
              <a:t>The people who were the primary influencers of the Founding Generation reasoned and wrote from a Biblical Christian basis.</a:t>
            </a:r>
          </a:p>
        </p:txBody>
      </p:sp>
    </p:spTree>
    <p:extLst>
      <p:ext uri="{BB962C8B-B14F-4D97-AF65-F5344CB8AC3E}">
        <p14:creationId xmlns:p14="http://schemas.microsoft.com/office/powerpoint/2010/main" val="1455730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D9E40-632D-F142-850A-91413CE5B990}"/>
              </a:ext>
            </a:extLst>
          </p:cNvPr>
          <p:cNvSpPr>
            <a:spLocks noGrp="1"/>
          </p:cNvSpPr>
          <p:nvPr>
            <p:ph type="title"/>
          </p:nvPr>
        </p:nvSpPr>
        <p:spPr/>
        <p:txBody>
          <a:bodyPr>
            <a:normAutofit/>
          </a:bodyPr>
          <a:lstStyle/>
          <a:p>
            <a:r>
              <a:rPr lang="en-US" sz="4000" b="1" dirty="0">
                <a:latin typeface="Garamond" panose="02020404030301010803" pitchFamily="18" charset="0"/>
              </a:rPr>
              <a:t>Classical Approach </a:t>
            </a:r>
          </a:p>
        </p:txBody>
      </p:sp>
      <p:sp>
        <p:nvSpPr>
          <p:cNvPr id="3" name="Content Placeholder 2">
            <a:extLst>
              <a:ext uri="{FF2B5EF4-FFF2-40B4-BE49-F238E27FC236}">
                <a16:creationId xmlns:a16="http://schemas.microsoft.com/office/drawing/2014/main" id="{4C1B515A-5B5B-B342-A0F5-71ED7C337495}"/>
              </a:ext>
            </a:extLst>
          </p:cNvPr>
          <p:cNvSpPr>
            <a:spLocks noGrp="1"/>
          </p:cNvSpPr>
          <p:nvPr>
            <p:ph idx="1"/>
          </p:nvPr>
        </p:nvSpPr>
        <p:spPr/>
        <p:txBody>
          <a:bodyPr>
            <a:normAutofit/>
          </a:bodyPr>
          <a:lstStyle/>
          <a:p>
            <a:r>
              <a:rPr lang="en-US" sz="2800" b="1" dirty="0">
                <a:latin typeface="Garamond" panose="02020404030301010803" pitchFamily="18" charset="0"/>
              </a:rPr>
              <a:t>Material Cause</a:t>
            </a:r>
            <a:r>
              <a:rPr lang="en-US" sz="2800" dirty="0">
                <a:latin typeface="Garamond" panose="02020404030301010803" pitchFamily="18" charset="0"/>
              </a:rPr>
              <a:t> - the physical elements</a:t>
            </a:r>
          </a:p>
          <a:p>
            <a:r>
              <a:rPr lang="en-US" sz="2800" b="1" dirty="0">
                <a:latin typeface="Garamond" panose="02020404030301010803" pitchFamily="18" charset="0"/>
              </a:rPr>
              <a:t>Efficient Cause</a:t>
            </a:r>
            <a:r>
              <a:rPr lang="en-US" sz="2800" dirty="0">
                <a:latin typeface="Garamond" panose="02020404030301010803" pitchFamily="18" charset="0"/>
              </a:rPr>
              <a:t> - how it was going to get done</a:t>
            </a:r>
          </a:p>
          <a:p>
            <a:r>
              <a:rPr lang="en-US" sz="2800" b="1" dirty="0">
                <a:latin typeface="Garamond" panose="02020404030301010803" pitchFamily="18" charset="0"/>
              </a:rPr>
              <a:t>Form(al) Cause </a:t>
            </a:r>
            <a:r>
              <a:rPr lang="en-US" sz="2800" dirty="0">
                <a:latin typeface="Garamond" panose="02020404030301010803" pitchFamily="18" charset="0"/>
              </a:rPr>
              <a:t>- the form or structure to contain it</a:t>
            </a:r>
          </a:p>
          <a:p>
            <a:r>
              <a:rPr lang="en-US" sz="2800" b="1" dirty="0">
                <a:latin typeface="Garamond" panose="02020404030301010803" pitchFamily="18" charset="0"/>
              </a:rPr>
              <a:t>“Love of” Cause </a:t>
            </a:r>
            <a:r>
              <a:rPr lang="en-US" sz="2800" dirty="0">
                <a:latin typeface="Garamond" panose="02020404030301010803" pitchFamily="18" charset="0"/>
              </a:rPr>
              <a:t>- the vision, the heart, the inspiration </a:t>
            </a:r>
          </a:p>
          <a:p>
            <a:endParaRPr lang="en-US" sz="2800" dirty="0">
              <a:latin typeface="Garamond" panose="02020404030301010803" pitchFamily="18" charset="0"/>
            </a:endParaRPr>
          </a:p>
        </p:txBody>
      </p:sp>
    </p:spTree>
    <p:extLst>
      <p:ext uri="{BB962C8B-B14F-4D97-AF65-F5344CB8AC3E}">
        <p14:creationId xmlns:p14="http://schemas.microsoft.com/office/powerpoint/2010/main" val="176224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04FDA-424A-924D-8917-6DD23B9DE6F7}"/>
              </a:ext>
            </a:extLst>
          </p:cNvPr>
          <p:cNvSpPr>
            <a:spLocks noGrp="1"/>
          </p:cNvSpPr>
          <p:nvPr>
            <p:ph type="title"/>
          </p:nvPr>
        </p:nvSpPr>
        <p:spPr/>
        <p:txBody>
          <a:bodyPr>
            <a:normAutofit/>
          </a:bodyPr>
          <a:lstStyle/>
          <a:p>
            <a:r>
              <a:rPr lang="en-US" sz="4000" b="1" dirty="0">
                <a:latin typeface="Garamond" panose="02020404030301010803" pitchFamily="18" charset="0"/>
              </a:rPr>
              <a:t>Session 3 Objectives</a:t>
            </a:r>
          </a:p>
        </p:txBody>
      </p:sp>
      <p:sp>
        <p:nvSpPr>
          <p:cNvPr id="3" name="Content Placeholder 2">
            <a:extLst>
              <a:ext uri="{FF2B5EF4-FFF2-40B4-BE49-F238E27FC236}">
                <a16:creationId xmlns:a16="http://schemas.microsoft.com/office/drawing/2014/main" id="{7B059F1B-3E3A-624A-A4E5-1323B0677DFC}"/>
              </a:ext>
            </a:extLst>
          </p:cNvPr>
          <p:cNvSpPr>
            <a:spLocks noGrp="1"/>
          </p:cNvSpPr>
          <p:nvPr>
            <p:ph idx="1"/>
          </p:nvPr>
        </p:nvSpPr>
        <p:spPr/>
        <p:txBody>
          <a:bodyPr>
            <a:noAutofit/>
          </a:bodyPr>
          <a:lstStyle/>
          <a:p>
            <a:r>
              <a:rPr lang="en-US" sz="2800" b="1" dirty="0">
                <a:latin typeface="Garamond" panose="02020404030301010803" pitchFamily="18" charset="0"/>
              </a:rPr>
              <a:t>To identify the cause-effect relationship that gave rise to the American founding generation</a:t>
            </a:r>
          </a:p>
          <a:p>
            <a:r>
              <a:rPr lang="en-US" sz="2800" b="1" dirty="0">
                <a:latin typeface="Garamond" panose="02020404030301010803" pitchFamily="18" charset="0"/>
              </a:rPr>
              <a:t>To recognize the Biblical principles expressed in the Declaration of Independence and the Constitution of the United States of America.</a:t>
            </a:r>
          </a:p>
        </p:txBody>
      </p:sp>
    </p:spTree>
    <p:extLst>
      <p:ext uri="{BB962C8B-B14F-4D97-AF65-F5344CB8AC3E}">
        <p14:creationId xmlns:p14="http://schemas.microsoft.com/office/powerpoint/2010/main" val="3459411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35944-5425-B347-B5B9-AAC04901DADB}"/>
              </a:ext>
            </a:extLst>
          </p:cNvPr>
          <p:cNvSpPr>
            <a:spLocks noGrp="1"/>
          </p:cNvSpPr>
          <p:nvPr>
            <p:ph type="title"/>
          </p:nvPr>
        </p:nvSpPr>
        <p:spPr/>
        <p:txBody>
          <a:bodyPr>
            <a:normAutofit fontScale="90000"/>
          </a:bodyPr>
          <a:lstStyle/>
          <a:p>
            <a:r>
              <a:rPr lang="en-US" sz="4400" b="1" dirty="0">
                <a:latin typeface="Garamond" panose="02020404030301010803" pitchFamily="18" charset="0"/>
              </a:rPr>
              <a:t>Four</a:t>
            </a:r>
            <a:r>
              <a:rPr lang="en-US" dirty="0"/>
              <a:t> </a:t>
            </a:r>
            <a:r>
              <a:rPr lang="en-US" sz="4400" b="1" dirty="0">
                <a:latin typeface="Garamond" panose="02020404030301010803" pitchFamily="18" charset="0"/>
              </a:rPr>
              <a:t>Main</a:t>
            </a:r>
            <a:r>
              <a:rPr lang="en-US" dirty="0"/>
              <a:t> </a:t>
            </a:r>
            <a:r>
              <a:rPr lang="en-US" sz="4400" b="1" dirty="0">
                <a:latin typeface="Garamond" panose="02020404030301010803" pitchFamily="18" charset="0"/>
              </a:rPr>
              <a:t>Causes</a:t>
            </a:r>
            <a:r>
              <a:rPr lang="en-US" dirty="0"/>
              <a:t> </a:t>
            </a:r>
            <a:br>
              <a:rPr lang="en-US" sz="4000" b="1" dirty="0">
                <a:latin typeface="Garamond" panose="02020404030301010803" pitchFamily="18" charset="0"/>
              </a:rPr>
            </a:br>
            <a:r>
              <a:rPr lang="en-US" sz="4000" b="1" dirty="0">
                <a:latin typeface="Garamond" panose="02020404030301010803" pitchFamily="18" charset="0"/>
              </a:rPr>
              <a:t>of</a:t>
            </a:r>
            <a:r>
              <a:rPr lang="en-US" sz="4000" dirty="0"/>
              <a:t> </a:t>
            </a:r>
            <a:r>
              <a:rPr lang="en-US" sz="4000" b="1" dirty="0">
                <a:latin typeface="Garamond" panose="02020404030301010803" pitchFamily="18" charset="0"/>
              </a:rPr>
              <a:t>the</a:t>
            </a:r>
            <a:r>
              <a:rPr lang="en-US" sz="4000" dirty="0"/>
              <a:t> </a:t>
            </a:r>
            <a:r>
              <a:rPr lang="en-US" sz="4000" b="1" dirty="0">
                <a:latin typeface="Garamond" panose="02020404030301010803" pitchFamily="18" charset="0"/>
              </a:rPr>
              <a:t>United</a:t>
            </a:r>
            <a:r>
              <a:rPr lang="en-US" sz="4000" dirty="0"/>
              <a:t> </a:t>
            </a:r>
            <a:r>
              <a:rPr lang="en-US" sz="4000" b="1" dirty="0">
                <a:latin typeface="Garamond" panose="02020404030301010803" pitchFamily="18" charset="0"/>
              </a:rPr>
              <a:t>States</a:t>
            </a:r>
            <a:r>
              <a:rPr lang="en-US" sz="4000" dirty="0"/>
              <a:t> </a:t>
            </a:r>
            <a:r>
              <a:rPr lang="en-US" sz="4000" b="1" dirty="0">
                <a:latin typeface="Garamond" panose="02020404030301010803" pitchFamily="18" charset="0"/>
              </a:rPr>
              <a:t>of</a:t>
            </a:r>
            <a:r>
              <a:rPr lang="en-US" sz="4000" dirty="0"/>
              <a:t> </a:t>
            </a:r>
            <a:r>
              <a:rPr lang="en-US" sz="4000" b="1" dirty="0">
                <a:latin typeface="Garamond" panose="02020404030301010803" pitchFamily="18" charset="0"/>
              </a:rPr>
              <a:t> America</a:t>
            </a:r>
          </a:p>
        </p:txBody>
      </p:sp>
      <p:sp>
        <p:nvSpPr>
          <p:cNvPr id="3" name="Content Placeholder 2">
            <a:extLst>
              <a:ext uri="{FF2B5EF4-FFF2-40B4-BE49-F238E27FC236}">
                <a16:creationId xmlns:a16="http://schemas.microsoft.com/office/drawing/2014/main" id="{8AD8D9A7-DCEE-3342-9D41-293EFBE2E0F3}"/>
              </a:ext>
            </a:extLst>
          </p:cNvPr>
          <p:cNvSpPr>
            <a:spLocks noGrp="1"/>
          </p:cNvSpPr>
          <p:nvPr>
            <p:ph idx="1"/>
          </p:nvPr>
        </p:nvSpPr>
        <p:spPr>
          <a:xfrm>
            <a:off x="156754" y="1543049"/>
            <a:ext cx="8987246" cy="3394472"/>
          </a:xfrm>
        </p:spPr>
        <p:txBody>
          <a:bodyPr>
            <a:normAutofit/>
          </a:bodyPr>
          <a:lstStyle/>
          <a:p>
            <a:pPr marL="457200" indent="-457200">
              <a:buFont typeface="+mj-lt"/>
              <a:buAutoNum type="arabicPeriod"/>
            </a:pPr>
            <a:r>
              <a:rPr lang="en-US" sz="2800" b="1" dirty="0">
                <a:latin typeface="Garamond" panose="02020404030301010803" pitchFamily="18" charset="0"/>
              </a:rPr>
              <a:t>“Material” </a:t>
            </a:r>
            <a:r>
              <a:rPr lang="en-US" sz="2800" dirty="0">
                <a:latin typeface="Garamond" panose="02020404030301010803" pitchFamily="18" charset="0"/>
              </a:rPr>
              <a:t>Cause – the Land (a continent) and the People (they were builders) </a:t>
            </a:r>
          </a:p>
          <a:p>
            <a:pPr marL="457200" indent="-457200">
              <a:buFont typeface="+mj-lt"/>
              <a:buAutoNum type="arabicPeriod"/>
            </a:pPr>
            <a:r>
              <a:rPr lang="en-US" sz="2800" b="1" dirty="0">
                <a:latin typeface="Garamond" panose="02020404030301010803" pitchFamily="18" charset="0"/>
              </a:rPr>
              <a:t>“Efficient” </a:t>
            </a:r>
            <a:r>
              <a:rPr lang="en-US" sz="2800" dirty="0">
                <a:latin typeface="Garamond" panose="02020404030301010803" pitchFamily="18" charset="0"/>
              </a:rPr>
              <a:t>Cause – the Founders </a:t>
            </a:r>
          </a:p>
          <a:p>
            <a:pPr marL="457200" indent="-457200">
              <a:buFont typeface="+mj-lt"/>
              <a:buAutoNum type="arabicPeriod"/>
            </a:pPr>
            <a:r>
              <a:rPr lang="en-US" sz="2800" b="1" dirty="0">
                <a:latin typeface="Garamond" panose="02020404030301010803" pitchFamily="18" charset="0"/>
              </a:rPr>
              <a:t>“Form(al)” </a:t>
            </a:r>
            <a:r>
              <a:rPr lang="en-US" sz="2800" dirty="0">
                <a:latin typeface="Garamond" panose="02020404030301010803" pitchFamily="18" charset="0"/>
              </a:rPr>
              <a:t>Cause  – the Constitution itself</a:t>
            </a:r>
          </a:p>
          <a:p>
            <a:pPr marL="457200" indent="-457200">
              <a:buFont typeface="+mj-lt"/>
              <a:buAutoNum type="arabicPeriod"/>
            </a:pPr>
            <a:r>
              <a:rPr lang="en-US" sz="2800" b="1" dirty="0">
                <a:latin typeface="Garamond" panose="02020404030301010803" pitchFamily="18" charset="0"/>
              </a:rPr>
              <a:t>“Love of</a:t>
            </a:r>
            <a:r>
              <a:rPr lang="en-US" sz="2800" dirty="0">
                <a:latin typeface="Garamond" panose="02020404030301010803" pitchFamily="18" charset="0"/>
              </a:rPr>
              <a:t>” Cause  - the principles in the Declaration of Independence, which came from God </a:t>
            </a:r>
          </a:p>
        </p:txBody>
      </p:sp>
    </p:spTree>
    <p:extLst>
      <p:ext uri="{BB962C8B-B14F-4D97-AF65-F5344CB8AC3E}">
        <p14:creationId xmlns:p14="http://schemas.microsoft.com/office/powerpoint/2010/main" val="257912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C4C02-721D-6842-8A8E-381C0433C2B9}"/>
              </a:ext>
            </a:extLst>
          </p:cNvPr>
          <p:cNvSpPr>
            <a:spLocks noGrp="1"/>
          </p:cNvSpPr>
          <p:nvPr>
            <p:ph type="title"/>
          </p:nvPr>
        </p:nvSpPr>
        <p:spPr>
          <a:xfrm>
            <a:off x="457200" y="336608"/>
            <a:ext cx="8229600" cy="857250"/>
          </a:xfrm>
        </p:spPr>
        <p:txBody>
          <a:bodyPr>
            <a:normAutofit fontScale="90000"/>
          </a:bodyPr>
          <a:lstStyle/>
          <a:p>
            <a:r>
              <a:rPr lang="en-US" sz="4000" b="1" dirty="0">
                <a:latin typeface="Garamond" panose="02020404030301010803" pitchFamily="18" charset="0"/>
              </a:rPr>
              <a:t>Declaration</a:t>
            </a:r>
            <a:r>
              <a:rPr lang="en-US" dirty="0"/>
              <a:t> </a:t>
            </a:r>
            <a:r>
              <a:rPr lang="en-US" sz="4000" b="1" dirty="0">
                <a:latin typeface="Garamond" panose="02020404030301010803" pitchFamily="18" charset="0"/>
              </a:rPr>
              <a:t>of</a:t>
            </a:r>
            <a:r>
              <a:rPr lang="en-US" dirty="0"/>
              <a:t> </a:t>
            </a:r>
            <a:r>
              <a:rPr lang="en-US" sz="4000" b="1" dirty="0">
                <a:latin typeface="Garamond" panose="02020404030301010803" pitchFamily="18" charset="0"/>
              </a:rPr>
              <a:t>Independence</a:t>
            </a:r>
            <a:r>
              <a:rPr lang="en-US" dirty="0"/>
              <a:t> </a:t>
            </a:r>
            <a:br>
              <a:rPr lang="en-US" dirty="0"/>
            </a:br>
            <a:r>
              <a:rPr lang="en-US" sz="2700" b="1" i="1" u="sng" dirty="0">
                <a:latin typeface="Garamond" panose="02020404030301010803" pitchFamily="18" charset="0"/>
              </a:rPr>
              <a:t>The Purpose, Heart, and Cause of the War for Independence</a:t>
            </a:r>
            <a:br>
              <a:rPr lang="en-US" sz="3600" i="1" u="sng" dirty="0">
                <a:latin typeface="Garamond" panose="02020404030301010803" pitchFamily="18" charset="0"/>
              </a:rPr>
            </a:br>
            <a:endParaRPr lang="en-US" dirty="0"/>
          </a:p>
        </p:txBody>
      </p:sp>
      <p:sp>
        <p:nvSpPr>
          <p:cNvPr id="3" name="Content Placeholder 2">
            <a:extLst>
              <a:ext uri="{FF2B5EF4-FFF2-40B4-BE49-F238E27FC236}">
                <a16:creationId xmlns:a16="http://schemas.microsoft.com/office/drawing/2014/main" id="{2FE26DA9-576E-2243-AAAD-BFC42FC8C768}"/>
              </a:ext>
            </a:extLst>
          </p:cNvPr>
          <p:cNvSpPr>
            <a:spLocks noGrp="1"/>
          </p:cNvSpPr>
          <p:nvPr>
            <p:ph idx="1"/>
          </p:nvPr>
        </p:nvSpPr>
        <p:spPr>
          <a:xfrm>
            <a:off x="182880" y="1389801"/>
            <a:ext cx="8778240" cy="3874292"/>
          </a:xfrm>
        </p:spPr>
        <p:txBody>
          <a:bodyPr>
            <a:noAutofit/>
          </a:bodyPr>
          <a:lstStyle/>
          <a:p>
            <a:pPr>
              <a:buFont typeface="Wingdings" pitchFamily="2" charset="2"/>
              <a:buChar char="v"/>
            </a:pPr>
            <a:r>
              <a:rPr lang="en-US" sz="2800" dirty="0">
                <a:latin typeface="Garamond" panose="02020404030301010803" pitchFamily="18" charset="0"/>
              </a:rPr>
              <a:t>Abraham Lincoln described the relationship between the Declaration and the Constitution to be like that of a picture of an </a:t>
            </a:r>
            <a:r>
              <a:rPr lang="en-US" sz="2800" b="1" i="1" dirty="0">
                <a:latin typeface="Garamond" panose="02020404030301010803" pitchFamily="18" charset="0"/>
              </a:rPr>
              <a:t>“apple of gold” within a “silver frame.”                             			</a:t>
            </a:r>
            <a:r>
              <a:rPr lang="en-US" sz="1800" b="1" i="1" dirty="0">
                <a:latin typeface="Garamond" panose="02020404030301010803" pitchFamily="18" charset="0"/>
              </a:rPr>
              <a:t>(The U.S. Constitution: A Reader , </a:t>
            </a:r>
            <a:r>
              <a:rPr lang="en-US" sz="1800" b="1" dirty="0">
                <a:latin typeface="Garamond" panose="02020404030301010803" pitchFamily="18" charset="0"/>
              </a:rPr>
              <a:t>Hillsdale College Press, 2016)</a:t>
            </a:r>
            <a:endParaRPr lang="en-US" sz="2800" dirty="0">
              <a:latin typeface="Garamond" panose="02020404030301010803" pitchFamily="18" charset="0"/>
            </a:endParaRPr>
          </a:p>
          <a:p>
            <a:pPr>
              <a:buFont typeface="Wingdings" pitchFamily="2" charset="2"/>
              <a:buChar char="v"/>
            </a:pPr>
            <a:r>
              <a:rPr lang="en-US" sz="2800" dirty="0">
                <a:latin typeface="Garamond" panose="02020404030301010803" pitchFamily="18" charset="0"/>
              </a:rPr>
              <a:t>Lincoln also called it “a rebuke and a stumbling block to tyranny and oppression.”	</a:t>
            </a:r>
            <a:r>
              <a:rPr lang="en-US" sz="1800" dirty="0">
                <a:latin typeface="Garamond" panose="02020404030301010803" pitchFamily="18" charset="0"/>
              </a:rPr>
              <a:t>			 								</a:t>
            </a:r>
            <a:r>
              <a:rPr lang="en-US" sz="1800" dirty="0">
                <a:latin typeface="Garamond" panose="02020404030301010803" pitchFamily="18" charset="0"/>
                <a:hlinkClick r:id="rId2"/>
              </a:rPr>
              <a:t>https://www.archives.gov/founding-docs/declaration</a:t>
            </a:r>
            <a:r>
              <a:rPr lang="en-US" sz="1800" dirty="0">
                <a:latin typeface="Garamond" panose="02020404030301010803" pitchFamily="18" charset="0"/>
              </a:rPr>
              <a:t> </a:t>
            </a:r>
            <a:endParaRPr lang="en-US" sz="1800" b="1" dirty="0">
              <a:latin typeface="Garamond" panose="02020404030301010803" pitchFamily="18" charset="0"/>
            </a:endParaRPr>
          </a:p>
        </p:txBody>
      </p:sp>
    </p:spTree>
    <p:extLst>
      <p:ext uri="{BB962C8B-B14F-4D97-AF65-F5344CB8AC3E}">
        <p14:creationId xmlns:p14="http://schemas.microsoft.com/office/powerpoint/2010/main" val="190954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C4C02-721D-6842-8A8E-381C0433C2B9}"/>
              </a:ext>
            </a:extLst>
          </p:cNvPr>
          <p:cNvSpPr>
            <a:spLocks noGrp="1"/>
          </p:cNvSpPr>
          <p:nvPr>
            <p:ph type="title"/>
          </p:nvPr>
        </p:nvSpPr>
        <p:spPr/>
        <p:txBody>
          <a:bodyPr/>
          <a:lstStyle/>
          <a:p>
            <a:r>
              <a:rPr lang="en-US" sz="4000" b="1" dirty="0">
                <a:latin typeface="Garamond" panose="02020404030301010803" pitchFamily="18" charset="0"/>
              </a:rPr>
              <a:t>Declaration</a:t>
            </a:r>
            <a:r>
              <a:rPr lang="en-US" dirty="0"/>
              <a:t> </a:t>
            </a:r>
            <a:r>
              <a:rPr lang="en-US" sz="4000" b="1" dirty="0">
                <a:latin typeface="Garamond" panose="02020404030301010803" pitchFamily="18" charset="0"/>
              </a:rPr>
              <a:t>of</a:t>
            </a:r>
            <a:r>
              <a:rPr lang="en-US" dirty="0"/>
              <a:t> </a:t>
            </a:r>
            <a:r>
              <a:rPr lang="en-US" sz="4000" b="1" dirty="0">
                <a:latin typeface="Garamond" panose="02020404030301010803" pitchFamily="18" charset="0"/>
              </a:rPr>
              <a:t>Independence</a:t>
            </a:r>
            <a:r>
              <a:rPr lang="en-US" dirty="0"/>
              <a:t> </a:t>
            </a:r>
          </a:p>
        </p:txBody>
      </p:sp>
      <p:sp>
        <p:nvSpPr>
          <p:cNvPr id="3" name="Content Placeholder 2">
            <a:extLst>
              <a:ext uri="{FF2B5EF4-FFF2-40B4-BE49-F238E27FC236}">
                <a16:creationId xmlns:a16="http://schemas.microsoft.com/office/drawing/2014/main" id="{2FE26DA9-576E-2243-AAAD-BFC42FC8C768}"/>
              </a:ext>
            </a:extLst>
          </p:cNvPr>
          <p:cNvSpPr>
            <a:spLocks noGrp="1"/>
          </p:cNvSpPr>
          <p:nvPr>
            <p:ph idx="1"/>
          </p:nvPr>
        </p:nvSpPr>
        <p:spPr>
          <a:xfrm>
            <a:off x="182880" y="1063229"/>
            <a:ext cx="8778240" cy="3394472"/>
          </a:xfrm>
        </p:spPr>
        <p:txBody>
          <a:bodyPr>
            <a:normAutofit/>
          </a:bodyPr>
          <a:lstStyle/>
          <a:p>
            <a:pPr marL="0" indent="0">
              <a:buNone/>
            </a:pPr>
            <a:r>
              <a:rPr lang="en-US" sz="2800" b="1" i="1" dirty="0">
                <a:latin typeface="Garamond" panose="02020404030301010803" pitchFamily="18" charset="0"/>
              </a:rPr>
              <a:t>“Prudence indeed, will dictate that governments long established should not be changed for light and transient causes…. But when a long train of abuses and usurpations, pursuing invariably the same Object evinces a design to reduce them under absolute Despotism, it is their right, it is their duty, to throw off such Government, and to provide new Guards for their future security.”</a:t>
            </a:r>
          </a:p>
        </p:txBody>
      </p:sp>
    </p:spTree>
    <p:extLst>
      <p:ext uri="{BB962C8B-B14F-4D97-AF65-F5344CB8AC3E}">
        <p14:creationId xmlns:p14="http://schemas.microsoft.com/office/powerpoint/2010/main" val="3816940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C4C02-721D-6842-8A8E-381C0433C2B9}"/>
              </a:ext>
            </a:extLst>
          </p:cNvPr>
          <p:cNvSpPr>
            <a:spLocks noGrp="1"/>
          </p:cNvSpPr>
          <p:nvPr>
            <p:ph type="title"/>
          </p:nvPr>
        </p:nvSpPr>
        <p:spPr>
          <a:xfrm>
            <a:off x="457200" y="3984"/>
            <a:ext cx="8229600" cy="857250"/>
          </a:xfrm>
        </p:spPr>
        <p:txBody>
          <a:bodyPr>
            <a:normAutofit/>
          </a:bodyPr>
          <a:lstStyle/>
          <a:p>
            <a:r>
              <a:rPr lang="en-US" sz="4000" b="1" dirty="0">
                <a:latin typeface="Garamond" panose="02020404030301010803" pitchFamily="18" charset="0"/>
              </a:rPr>
              <a:t>27</a:t>
            </a:r>
            <a:r>
              <a:rPr lang="en-US" sz="4400" dirty="0">
                <a:latin typeface="Garamond" panose="02020404030301010803" pitchFamily="18" charset="0"/>
              </a:rPr>
              <a:t> </a:t>
            </a:r>
            <a:r>
              <a:rPr lang="en-US" sz="4000" b="1" dirty="0">
                <a:latin typeface="Garamond" panose="02020404030301010803" pitchFamily="18" charset="0"/>
              </a:rPr>
              <a:t>Grievances</a:t>
            </a:r>
            <a:r>
              <a:rPr lang="en-US" sz="4400" dirty="0">
                <a:latin typeface="Garamond" panose="02020404030301010803" pitchFamily="18" charset="0"/>
              </a:rPr>
              <a:t> </a:t>
            </a:r>
            <a:r>
              <a:rPr lang="en-US" sz="4000" b="1" dirty="0">
                <a:latin typeface="Garamond" panose="02020404030301010803" pitchFamily="18" charset="0"/>
              </a:rPr>
              <a:t>Against</a:t>
            </a:r>
            <a:r>
              <a:rPr lang="en-US" sz="4400" dirty="0">
                <a:latin typeface="Garamond" panose="02020404030301010803" pitchFamily="18" charset="0"/>
              </a:rPr>
              <a:t> </a:t>
            </a:r>
            <a:r>
              <a:rPr lang="en-US" sz="4000" b="1" dirty="0">
                <a:latin typeface="Garamond" panose="02020404030301010803" pitchFamily="18" charset="0"/>
              </a:rPr>
              <a:t>the</a:t>
            </a:r>
            <a:r>
              <a:rPr lang="en-US" sz="4400" dirty="0">
                <a:latin typeface="Garamond" panose="02020404030301010803" pitchFamily="18" charset="0"/>
              </a:rPr>
              <a:t> </a:t>
            </a:r>
            <a:r>
              <a:rPr lang="en-US" sz="4000" b="1" dirty="0">
                <a:latin typeface="Garamond" panose="02020404030301010803" pitchFamily="18" charset="0"/>
              </a:rPr>
              <a:t>King</a:t>
            </a:r>
          </a:p>
        </p:txBody>
      </p:sp>
      <p:sp>
        <p:nvSpPr>
          <p:cNvPr id="3" name="Content Placeholder 2">
            <a:extLst>
              <a:ext uri="{FF2B5EF4-FFF2-40B4-BE49-F238E27FC236}">
                <a16:creationId xmlns:a16="http://schemas.microsoft.com/office/drawing/2014/main" id="{2FE26DA9-576E-2243-AAAD-BFC42FC8C768}"/>
              </a:ext>
            </a:extLst>
          </p:cNvPr>
          <p:cNvSpPr>
            <a:spLocks noGrp="1"/>
          </p:cNvSpPr>
          <p:nvPr>
            <p:ph idx="1"/>
          </p:nvPr>
        </p:nvSpPr>
        <p:spPr>
          <a:xfrm>
            <a:off x="182880" y="1063229"/>
            <a:ext cx="8778240" cy="3394472"/>
          </a:xfrm>
        </p:spPr>
        <p:txBody>
          <a:bodyPr/>
          <a:lstStyle/>
          <a:p>
            <a:pPr marL="0" indent="0">
              <a:buNone/>
            </a:pPr>
            <a:endParaRPr lang="en-US" dirty="0">
              <a:latin typeface="Garamond" panose="02020404030301010803" pitchFamily="18" charset="0"/>
            </a:endParaRPr>
          </a:p>
        </p:txBody>
      </p:sp>
      <p:graphicFrame>
        <p:nvGraphicFramePr>
          <p:cNvPr id="4" name="Table 4">
            <a:extLst>
              <a:ext uri="{FF2B5EF4-FFF2-40B4-BE49-F238E27FC236}">
                <a16:creationId xmlns:a16="http://schemas.microsoft.com/office/drawing/2014/main" id="{D4F34124-FCB7-2348-8A51-16DE2954E352}"/>
              </a:ext>
            </a:extLst>
          </p:cNvPr>
          <p:cNvGraphicFramePr>
            <a:graphicFrameLocks noGrp="1"/>
          </p:cNvGraphicFramePr>
          <p:nvPr>
            <p:extLst>
              <p:ext uri="{D42A27DB-BD31-4B8C-83A1-F6EECF244321}">
                <p14:modId xmlns:p14="http://schemas.microsoft.com/office/powerpoint/2010/main" val="3068940472"/>
              </p:ext>
            </p:extLst>
          </p:nvPr>
        </p:nvGraphicFramePr>
        <p:xfrm>
          <a:off x="182880" y="861234"/>
          <a:ext cx="8961120" cy="4887613"/>
        </p:xfrm>
        <a:graphic>
          <a:graphicData uri="http://schemas.openxmlformats.org/drawingml/2006/table">
            <a:tbl>
              <a:tblPr firstRow="1" bandRow="1">
                <a:tableStyleId>{5C22544A-7EE6-4342-B048-85BDC9FD1C3A}</a:tableStyleId>
              </a:tblPr>
              <a:tblGrid>
                <a:gridCol w="4062549">
                  <a:extLst>
                    <a:ext uri="{9D8B030D-6E8A-4147-A177-3AD203B41FA5}">
                      <a16:colId xmlns:a16="http://schemas.microsoft.com/office/drawing/2014/main" val="3064534357"/>
                    </a:ext>
                  </a:extLst>
                </a:gridCol>
                <a:gridCol w="4898571">
                  <a:extLst>
                    <a:ext uri="{9D8B030D-6E8A-4147-A177-3AD203B41FA5}">
                      <a16:colId xmlns:a16="http://schemas.microsoft.com/office/drawing/2014/main" val="2752274449"/>
                    </a:ext>
                  </a:extLst>
                </a:gridCol>
              </a:tblGrid>
              <a:tr h="900649">
                <a:tc>
                  <a:txBody>
                    <a:bodyPr/>
                    <a:lstStyle/>
                    <a:p>
                      <a:r>
                        <a:rPr lang="en-US" sz="1800" b="1" i="0" u="none" strike="noStrike" kern="1200" dirty="0">
                          <a:solidFill>
                            <a:schemeClr val="lt1"/>
                          </a:solidFill>
                          <a:effectLst/>
                          <a:latin typeface="Garamond" panose="02020404030301010803" pitchFamily="18" charset="0"/>
                          <a:ea typeface="+mn-ea"/>
                          <a:cs typeface="+mn-cs"/>
                        </a:rPr>
                        <a:t>He has refused his Assent to Laws…necessary for the public good.</a:t>
                      </a:r>
                      <a:endParaRPr lang="en-US" sz="1800" b="1" dirty="0">
                        <a:latin typeface="Garamond" panose="02020404030301010803" pitchFamily="18"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i="0" u="none" strike="noStrike" kern="1200" dirty="0">
                          <a:solidFill>
                            <a:schemeClr val="bg1"/>
                          </a:solidFill>
                          <a:effectLst/>
                          <a:latin typeface="Garamond" panose="02020404030301010803" pitchFamily="18" charset="0"/>
                          <a:ea typeface="+mn-ea"/>
                          <a:cs typeface="+mn-cs"/>
                        </a:rPr>
                        <a:t>He has erected a multitude of New Offices, and sent hither swarms of Officers to harrass our people, and eat out their substance.</a:t>
                      </a:r>
                      <a:endParaRPr lang="en-US" sz="1800" b="1" dirty="0">
                        <a:solidFill>
                          <a:schemeClr val="bg1"/>
                        </a:solidFill>
                        <a:latin typeface="Garamond" panose="02020404030301010803" pitchFamily="18" charset="0"/>
                      </a:endParaRPr>
                    </a:p>
                  </a:txBody>
                  <a:tcPr/>
                </a:tc>
                <a:extLst>
                  <a:ext uri="{0D108BD9-81ED-4DB2-BD59-A6C34878D82A}">
                    <a16:rowId xmlns:a16="http://schemas.microsoft.com/office/drawing/2014/main" val="1215552388"/>
                  </a:ext>
                </a:extLst>
              </a:tr>
              <a:tr h="847868">
                <a:tc>
                  <a:txBody>
                    <a:bodyPr/>
                    <a:lstStyle/>
                    <a:p>
                      <a:r>
                        <a:rPr lang="en-US" sz="1800" b="1" i="0" u="none" strike="noStrike" kern="1200" dirty="0">
                          <a:solidFill>
                            <a:schemeClr val="dk1"/>
                          </a:solidFill>
                          <a:effectLst/>
                          <a:latin typeface="Garamond" panose="02020404030301010803" pitchFamily="18" charset="0"/>
                          <a:ea typeface="+mn-ea"/>
                          <a:cs typeface="+mn-cs"/>
                        </a:rPr>
                        <a:t>He has dissolved Representative Houses repeatedly</a:t>
                      </a:r>
                      <a:endParaRPr lang="en-US" sz="1800" b="1" dirty="0">
                        <a:latin typeface="Garamond" panose="02020404030301010803" pitchFamily="18" charset="0"/>
                      </a:endParaRPr>
                    </a:p>
                  </a:txBody>
                  <a:tcPr/>
                </a:tc>
                <a:tc>
                  <a:txBody>
                    <a:bodyPr/>
                    <a:lstStyle/>
                    <a:p>
                      <a:r>
                        <a:rPr lang="en-US" sz="1800" b="1" i="0" u="none" strike="noStrike" kern="1200" dirty="0">
                          <a:solidFill>
                            <a:schemeClr val="dk1"/>
                          </a:solidFill>
                          <a:effectLst/>
                          <a:latin typeface="Garamond" panose="02020404030301010803" pitchFamily="18" charset="0"/>
                          <a:ea typeface="+mn-ea"/>
                          <a:cs typeface="+mn-cs"/>
                        </a:rPr>
                        <a:t>He has kept among us, in times of peace, Standing Armies without the Consent of our legislatures</a:t>
                      </a:r>
                      <a:endParaRPr lang="en-US" sz="1800" b="1" dirty="0">
                        <a:latin typeface="Garamond" panose="02020404030301010803" pitchFamily="18" charset="0"/>
                      </a:endParaRPr>
                    </a:p>
                  </a:txBody>
                  <a:tcPr/>
                </a:tc>
                <a:extLst>
                  <a:ext uri="{0D108BD9-81ED-4DB2-BD59-A6C34878D82A}">
                    <a16:rowId xmlns:a16="http://schemas.microsoft.com/office/drawing/2014/main" val="3035637859"/>
                  </a:ext>
                </a:extLst>
              </a:tr>
              <a:tr h="1283258">
                <a:tc>
                  <a:txBody>
                    <a:bodyPr/>
                    <a:lstStyle/>
                    <a:p>
                      <a:r>
                        <a:rPr lang="en-US" sz="1800" b="1" i="0" u="none" strike="noStrike" kern="1200" dirty="0">
                          <a:solidFill>
                            <a:schemeClr val="dk1"/>
                          </a:solidFill>
                          <a:effectLst/>
                          <a:latin typeface="Garamond" panose="02020404030301010803" pitchFamily="18" charset="0"/>
                          <a:ea typeface="+mn-ea"/>
                          <a:cs typeface="+mn-cs"/>
                        </a:rPr>
                        <a:t>He has refused for a long time…to cause others to be elected… The State remaining in the mean time exposed to all the dangers of invasion from without, and convulsions within.</a:t>
                      </a:r>
                      <a:endParaRPr lang="en-US" sz="1800" b="1" dirty="0">
                        <a:latin typeface="Garamond" panose="02020404030301010803" pitchFamily="18" charset="0"/>
                      </a:endParaRPr>
                    </a:p>
                  </a:txBody>
                  <a:tcPr/>
                </a:tc>
                <a:tc>
                  <a:txBody>
                    <a:bodyPr/>
                    <a:lstStyle/>
                    <a:p>
                      <a:r>
                        <a:rPr lang="en-US" sz="1800" b="1" i="0" u="none" strike="noStrike" kern="1200" dirty="0">
                          <a:solidFill>
                            <a:schemeClr val="dk1"/>
                          </a:solidFill>
                          <a:effectLst/>
                          <a:latin typeface="Garamond" panose="02020404030301010803" pitchFamily="18" charset="0"/>
                          <a:ea typeface="+mn-ea"/>
                          <a:cs typeface="+mn-cs"/>
                        </a:rPr>
                        <a:t>For Quartering large bodies of armed troops among us…. For protecting them, by a mock Trial, from punishment for any Murders which they should commit</a:t>
                      </a:r>
                      <a:endParaRPr lang="en-US" sz="1800" b="1" dirty="0">
                        <a:latin typeface="Garamond" panose="02020404030301010803" pitchFamily="18" charset="0"/>
                      </a:endParaRPr>
                    </a:p>
                  </a:txBody>
                  <a:tcPr/>
                </a:tc>
                <a:extLst>
                  <a:ext uri="{0D108BD9-81ED-4DB2-BD59-A6C34878D82A}">
                    <a16:rowId xmlns:a16="http://schemas.microsoft.com/office/drawing/2014/main" val="2442308357"/>
                  </a:ext>
                </a:extLst>
              </a:tr>
              <a:tr h="1042647">
                <a:tc>
                  <a:txBody>
                    <a:bodyPr/>
                    <a:lstStyle/>
                    <a:p>
                      <a:r>
                        <a:rPr lang="en-US" sz="1800" b="1" i="0" u="none" strike="noStrike" kern="1200" dirty="0">
                          <a:solidFill>
                            <a:schemeClr val="dk1"/>
                          </a:solidFill>
                          <a:effectLst/>
                          <a:latin typeface="Garamond" panose="02020404030301010803" pitchFamily="18" charset="0"/>
                          <a:ea typeface="+mn-ea"/>
                          <a:cs typeface="+mn-cs"/>
                        </a:rPr>
                        <a:t>He has obstructed the Administration of Justice…. He has made Judges dependent on his Will alone…</a:t>
                      </a:r>
                      <a:endParaRPr lang="en-US" sz="1800" b="1" dirty="0">
                        <a:latin typeface="Garamond" panose="02020404030301010803" pitchFamily="18" charset="0"/>
                      </a:endParaRPr>
                    </a:p>
                  </a:txBody>
                  <a:tcPr/>
                </a:tc>
                <a:tc>
                  <a:txBody>
                    <a:bodyPr/>
                    <a:lstStyle/>
                    <a:p>
                      <a:r>
                        <a:rPr lang="en-US" sz="1800" b="1" i="0" u="none" strike="noStrike" kern="1200" dirty="0">
                          <a:solidFill>
                            <a:schemeClr val="dk1"/>
                          </a:solidFill>
                          <a:effectLst/>
                          <a:latin typeface="Garamond" panose="02020404030301010803" pitchFamily="18" charset="0"/>
                          <a:ea typeface="+mn-ea"/>
                          <a:cs typeface="+mn-cs"/>
                        </a:rPr>
                        <a:t>For imposing Taxes on us without our Consent…For depriving us in many cases, of the benefits of Trial by Jury…</a:t>
                      </a:r>
                      <a:br>
                        <a:rPr lang="en-US" sz="1800" b="1" dirty="0">
                          <a:latin typeface="Garamond" panose="02020404030301010803" pitchFamily="18" charset="0"/>
                        </a:rPr>
                      </a:br>
                      <a:endParaRPr lang="en-US" sz="1800" b="1" dirty="0">
                        <a:latin typeface="Garamond" panose="02020404030301010803" pitchFamily="18" charset="0"/>
                      </a:endParaRPr>
                    </a:p>
                  </a:txBody>
                  <a:tcPr/>
                </a:tc>
                <a:extLst>
                  <a:ext uri="{0D108BD9-81ED-4DB2-BD59-A6C34878D82A}">
                    <a16:rowId xmlns:a16="http://schemas.microsoft.com/office/drawing/2014/main" val="4187438927"/>
                  </a:ext>
                </a:extLst>
              </a:tr>
              <a:tr h="407053">
                <a:tc>
                  <a:txBody>
                    <a:bodyPr/>
                    <a:lstStyle/>
                    <a:p>
                      <a:endParaRPr lang="en-US" sz="1800" b="1" dirty="0">
                        <a:latin typeface="Garamond" panose="02020404030301010803" pitchFamily="18" charset="0"/>
                      </a:endParaRPr>
                    </a:p>
                  </a:txBody>
                  <a:tcPr/>
                </a:tc>
                <a:tc>
                  <a:txBody>
                    <a:bodyPr/>
                    <a:lstStyle/>
                    <a:p>
                      <a:endParaRPr lang="en-US" sz="1800" b="1" dirty="0">
                        <a:latin typeface="Garamond" panose="02020404030301010803" pitchFamily="18" charset="0"/>
                      </a:endParaRPr>
                    </a:p>
                  </a:txBody>
                  <a:tcPr/>
                </a:tc>
                <a:extLst>
                  <a:ext uri="{0D108BD9-81ED-4DB2-BD59-A6C34878D82A}">
                    <a16:rowId xmlns:a16="http://schemas.microsoft.com/office/drawing/2014/main" val="1915623304"/>
                  </a:ext>
                </a:extLst>
              </a:tr>
            </a:tbl>
          </a:graphicData>
        </a:graphic>
      </p:graphicFrame>
    </p:spTree>
    <p:extLst>
      <p:ext uri="{BB962C8B-B14F-4D97-AF65-F5344CB8AC3E}">
        <p14:creationId xmlns:p14="http://schemas.microsoft.com/office/powerpoint/2010/main" val="2308833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C4C02-721D-6842-8A8E-381C0433C2B9}"/>
              </a:ext>
            </a:extLst>
          </p:cNvPr>
          <p:cNvSpPr>
            <a:spLocks noGrp="1"/>
          </p:cNvSpPr>
          <p:nvPr>
            <p:ph type="title"/>
          </p:nvPr>
        </p:nvSpPr>
        <p:spPr/>
        <p:txBody>
          <a:bodyPr>
            <a:normAutofit/>
          </a:bodyPr>
          <a:lstStyle/>
          <a:p>
            <a:r>
              <a:rPr lang="en-US" sz="4000" b="1" dirty="0">
                <a:latin typeface="Garamond" panose="02020404030301010803" pitchFamily="18" charset="0"/>
              </a:rPr>
              <a:t>Declaration</a:t>
            </a:r>
            <a:r>
              <a:rPr lang="en-US" sz="4400" dirty="0">
                <a:latin typeface="Garamond" panose="02020404030301010803" pitchFamily="18" charset="0"/>
              </a:rPr>
              <a:t> </a:t>
            </a:r>
            <a:r>
              <a:rPr lang="en-US" sz="4000" b="1" dirty="0">
                <a:latin typeface="Garamond" panose="02020404030301010803" pitchFamily="18" charset="0"/>
              </a:rPr>
              <a:t>of</a:t>
            </a:r>
            <a:r>
              <a:rPr lang="en-US" sz="4400" dirty="0">
                <a:latin typeface="Garamond" panose="02020404030301010803" pitchFamily="18" charset="0"/>
              </a:rPr>
              <a:t> </a:t>
            </a:r>
            <a:r>
              <a:rPr lang="en-US" sz="4000" b="1" dirty="0">
                <a:latin typeface="Garamond" panose="02020404030301010803" pitchFamily="18" charset="0"/>
              </a:rPr>
              <a:t>Independence</a:t>
            </a:r>
            <a:r>
              <a:rPr lang="en-US" sz="4400" dirty="0">
                <a:latin typeface="Garamond" panose="02020404030301010803" pitchFamily="18" charset="0"/>
              </a:rPr>
              <a:t> </a:t>
            </a:r>
          </a:p>
        </p:txBody>
      </p:sp>
      <p:sp>
        <p:nvSpPr>
          <p:cNvPr id="3" name="Content Placeholder 2">
            <a:extLst>
              <a:ext uri="{FF2B5EF4-FFF2-40B4-BE49-F238E27FC236}">
                <a16:creationId xmlns:a16="http://schemas.microsoft.com/office/drawing/2014/main" id="{2FE26DA9-576E-2243-AAAD-BFC42FC8C768}"/>
              </a:ext>
            </a:extLst>
          </p:cNvPr>
          <p:cNvSpPr>
            <a:spLocks noGrp="1"/>
          </p:cNvSpPr>
          <p:nvPr>
            <p:ph idx="1"/>
          </p:nvPr>
        </p:nvSpPr>
        <p:spPr>
          <a:xfrm>
            <a:off x="457200" y="1167732"/>
            <a:ext cx="8229600" cy="3394472"/>
          </a:xfrm>
        </p:spPr>
        <p:txBody>
          <a:bodyPr>
            <a:normAutofit/>
          </a:bodyPr>
          <a:lstStyle/>
          <a:p>
            <a:pPr marL="0" indent="0">
              <a:buNone/>
            </a:pPr>
            <a:r>
              <a:rPr lang="en-US" sz="2800" b="1" i="1" dirty="0">
                <a:latin typeface="Garamond" panose="02020404030301010803" pitchFamily="18" charset="0"/>
              </a:rPr>
              <a:t>“In every stage of these Oppressions We have Petitioned for Redress in the most humble terms: Our repeated Petitions have been answered only by repeated injury….</a:t>
            </a:r>
          </a:p>
          <a:p>
            <a:pPr marL="0" indent="0">
              <a:buNone/>
            </a:pPr>
            <a:endParaRPr lang="en-US" sz="1600" b="1" i="1" dirty="0">
              <a:latin typeface="Garamond" panose="02020404030301010803" pitchFamily="18" charset="0"/>
            </a:endParaRPr>
          </a:p>
          <a:p>
            <a:pPr marL="0" indent="0">
              <a:buNone/>
            </a:pPr>
            <a:r>
              <a:rPr lang="en-US" sz="2800" b="1" i="1" dirty="0">
                <a:latin typeface="Garamond" panose="02020404030301010803" pitchFamily="18" charset="0"/>
              </a:rPr>
              <a:t>A Prince whose character is thus marked by every act which may define a Tyrant, is unfit to be the ruler of a free people.”</a:t>
            </a:r>
          </a:p>
        </p:txBody>
      </p:sp>
    </p:spTree>
    <p:extLst>
      <p:ext uri="{BB962C8B-B14F-4D97-AF65-F5344CB8AC3E}">
        <p14:creationId xmlns:p14="http://schemas.microsoft.com/office/powerpoint/2010/main" val="4020952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0FD7F-1528-2649-A5B2-2599A99C23FA}"/>
              </a:ext>
            </a:extLst>
          </p:cNvPr>
          <p:cNvSpPr>
            <a:spLocks noGrp="1"/>
          </p:cNvSpPr>
          <p:nvPr>
            <p:ph type="title"/>
          </p:nvPr>
        </p:nvSpPr>
        <p:spPr>
          <a:xfrm>
            <a:off x="457200" y="205979"/>
            <a:ext cx="8229600" cy="857250"/>
          </a:xfrm>
        </p:spPr>
        <p:txBody>
          <a:bodyPr anchor="ctr">
            <a:normAutofit/>
          </a:bodyPr>
          <a:lstStyle/>
          <a:p>
            <a:r>
              <a:rPr lang="en-US" dirty="0"/>
              <a:t>What Next?</a:t>
            </a:r>
          </a:p>
        </p:txBody>
      </p:sp>
      <p:pic>
        <p:nvPicPr>
          <p:cNvPr id="2050" name="Picture 2" descr="What Happened to the Declaration of Independence Signers?">
            <a:extLst>
              <a:ext uri="{FF2B5EF4-FFF2-40B4-BE49-F238E27FC236}">
                <a16:creationId xmlns:a16="http://schemas.microsoft.com/office/drawing/2014/main" id="{DED0003A-E470-7347-A46F-E5AF1C5FFF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309" r="16826" b="3"/>
          <a:stretch/>
        </p:blipFill>
        <p:spPr bwMode="auto">
          <a:xfrm rot="20873784">
            <a:off x="222413" y="1363351"/>
            <a:ext cx="4038600" cy="3394472"/>
          </a:xfrm>
          <a:prstGeom prst="rect">
            <a:avLst/>
          </a:prstGeom>
          <a:noFill/>
          <a:effectLst>
            <a:glow rad="635000">
              <a:schemeClr val="accent1">
                <a:alpha val="40000"/>
              </a:schemeClr>
            </a:glow>
            <a:softEdge rad="11430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DD4BABC-8D60-3844-9CA4-C7BBFD826930}"/>
              </a:ext>
            </a:extLst>
          </p:cNvPr>
          <p:cNvSpPr>
            <a:spLocks noGrp="1"/>
          </p:cNvSpPr>
          <p:nvPr>
            <p:ph sz="half" idx="2"/>
          </p:nvPr>
        </p:nvSpPr>
        <p:spPr>
          <a:xfrm>
            <a:off x="4648200" y="1200151"/>
            <a:ext cx="4038600" cy="3394472"/>
          </a:xfrm>
        </p:spPr>
        <p:txBody>
          <a:bodyPr>
            <a:noAutofit/>
          </a:bodyPr>
          <a:lstStyle/>
          <a:p>
            <a:pPr marL="0" indent="0" algn="ctr">
              <a:buNone/>
            </a:pPr>
            <a:r>
              <a:rPr lang="en-US" sz="2800" b="1" i="1" dirty="0">
                <a:latin typeface="Garamond" panose="02020404030301010803" pitchFamily="18" charset="0"/>
              </a:rPr>
              <a:t>“And for the support of this declaration, with a firm reliance on the protection of Divine Providence, we mutually pledge to each other our lives, our fortunes, and our sacred honor.”</a:t>
            </a:r>
            <a:endParaRPr lang="en-US" sz="2800" b="1" dirty="0">
              <a:latin typeface="Garamond" panose="02020404030301010803" pitchFamily="18" charset="0"/>
            </a:endParaRPr>
          </a:p>
        </p:txBody>
      </p:sp>
    </p:spTree>
    <p:extLst>
      <p:ext uri="{BB962C8B-B14F-4D97-AF65-F5344CB8AC3E}">
        <p14:creationId xmlns:p14="http://schemas.microsoft.com/office/powerpoint/2010/main" val="3344612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F604F8B-E5E9-324A-9D1C-E435C85E677F}"/>
              </a:ext>
            </a:extLst>
          </p:cNvPr>
          <p:cNvSpPr>
            <a:spLocks noGrp="1"/>
          </p:cNvSpPr>
          <p:nvPr>
            <p:ph type="title"/>
          </p:nvPr>
        </p:nvSpPr>
        <p:spPr>
          <a:xfrm>
            <a:off x="457200" y="205979"/>
            <a:ext cx="8229600" cy="857250"/>
          </a:xfrm>
        </p:spPr>
        <p:txBody>
          <a:bodyPr anchor="ctr">
            <a:noAutofit/>
          </a:bodyPr>
          <a:lstStyle/>
          <a:p>
            <a:pPr marL="0" indent="0">
              <a:lnSpc>
                <a:spcPct val="90000"/>
              </a:lnSpc>
              <a:buNone/>
            </a:pPr>
            <a:r>
              <a:rPr lang="en-US" sz="4000" b="1" dirty="0">
                <a:latin typeface="Garamond" panose="02020404030301010803" pitchFamily="18" charset="0"/>
              </a:rPr>
              <a:t>Was There Biblical Justification for </a:t>
            </a:r>
            <a:br>
              <a:rPr lang="en-US" sz="4000" b="1" dirty="0">
                <a:latin typeface="Garamond" panose="02020404030301010803" pitchFamily="18" charset="0"/>
              </a:rPr>
            </a:br>
            <a:r>
              <a:rPr lang="en-US" sz="4000" b="1" dirty="0">
                <a:latin typeface="Garamond" panose="02020404030301010803" pitchFamily="18" charset="0"/>
              </a:rPr>
              <a:t>American Independence?</a:t>
            </a:r>
            <a:endParaRPr lang="en-US" sz="4000" dirty="0">
              <a:latin typeface="Garamond" panose="02020404030301010803" pitchFamily="18" charset="0"/>
            </a:endParaRPr>
          </a:p>
        </p:txBody>
      </p:sp>
      <p:pic>
        <p:nvPicPr>
          <p:cNvPr id="3078" name="Picture 6" descr="Free Technology for Teachers: Happy Patriots' Day - 7 Revolutionary War  Resources">
            <a:extLst>
              <a:ext uri="{FF2B5EF4-FFF2-40B4-BE49-F238E27FC236}">
                <a16:creationId xmlns:a16="http://schemas.microsoft.com/office/drawing/2014/main" id="{86D0A175-4D1D-9244-8109-28BFC808F6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385" y="1201783"/>
            <a:ext cx="7563230" cy="3941717"/>
          </a:xfrm>
          <a:prstGeom prst="rect">
            <a:avLst/>
          </a:prstGeom>
          <a:noFill/>
          <a:effectLst>
            <a:glow rad="901700">
              <a:schemeClr val="accent1">
                <a:alpha val="40000"/>
              </a:schemeClr>
            </a:glow>
            <a:softEdge rad="292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844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9933A1D-B053-0B49-94E5-7726430C15EB}"/>
              </a:ext>
            </a:extLst>
          </p:cNvPr>
          <p:cNvSpPr>
            <a:spLocks noGrp="1"/>
          </p:cNvSpPr>
          <p:nvPr>
            <p:ph idx="1"/>
          </p:nvPr>
        </p:nvSpPr>
        <p:spPr/>
        <p:txBody>
          <a:bodyPr>
            <a:noAutofit/>
          </a:bodyPr>
          <a:lstStyle/>
          <a:p>
            <a:pPr marL="0" indent="0">
              <a:buNone/>
            </a:pPr>
            <a:r>
              <a:rPr lang="en-US" sz="2800" dirty="0">
                <a:latin typeface="Garamond" panose="02020404030301010803" pitchFamily="18" charset="0"/>
              </a:rPr>
              <a:t>A monarch or other ruler or master, who uses power to oppress his subjects; a person who exercises unlawful authority, or lawful authority in an unlawful manner; one who by taxation, injustice or cruel punishment, or the demand of unreasonable services, imposes burdens and hardships on those under his control, which law and humanity do not authorize, or which the purposes of government do not require.  			</a:t>
            </a:r>
            <a:r>
              <a:rPr lang="en-US" sz="1800" dirty="0">
                <a:latin typeface="Garamond" panose="02020404030301010803" pitchFamily="18" charset="0"/>
              </a:rPr>
              <a:t>(Webster, 1828)					</a:t>
            </a:r>
          </a:p>
        </p:txBody>
      </p:sp>
      <p:sp>
        <p:nvSpPr>
          <p:cNvPr id="6" name="Content Placeholder 2">
            <a:extLst>
              <a:ext uri="{FF2B5EF4-FFF2-40B4-BE49-F238E27FC236}">
                <a16:creationId xmlns:a16="http://schemas.microsoft.com/office/drawing/2014/main" id="{FCDE328F-8676-C14E-9680-FC76EEBAD1C5}"/>
              </a:ext>
            </a:extLst>
          </p:cNvPr>
          <p:cNvSpPr>
            <a:spLocks noGrp="1"/>
          </p:cNvSpPr>
          <p:nvPr>
            <p:ph type="title"/>
          </p:nvPr>
        </p:nvSpPr>
        <p:spPr>
          <a:xfrm>
            <a:off x="0" y="206375"/>
            <a:ext cx="9144000" cy="857250"/>
          </a:xfrm>
        </p:spPr>
        <p:txBody>
          <a:bodyPr/>
          <a:lstStyle/>
          <a:p>
            <a:r>
              <a:rPr lang="en-US" sz="3600" dirty="0">
                <a:latin typeface="Garamond" panose="02020404030301010803" pitchFamily="18" charset="0"/>
              </a:rPr>
              <a:t>TYRANT, n.</a:t>
            </a:r>
            <a:endParaRPr lang="en-US" b="1" dirty="0">
              <a:latin typeface="Garamond" panose="02020404030301010803" pitchFamily="18" charset="0"/>
            </a:endParaRPr>
          </a:p>
        </p:txBody>
      </p:sp>
    </p:spTree>
    <p:extLst>
      <p:ext uri="{BB962C8B-B14F-4D97-AF65-F5344CB8AC3E}">
        <p14:creationId xmlns:p14="http://schemas.microsoft.com/office/powerpoint/2010/main" val="186197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CDE328F-8676-C14E-9680-FC76EEBAD1C5}"/>
              </a:ext>
            </a:extLst>
          </p:cNvPr>
          <p:cNvSpPr>
            <a:spLocks noGrp="1"/>
          </p:cNvSpPr>
          <p:nvPr>
            <p:ph type="title"/>
          </p:nvPr>
        </p:nvSpPr>
        <p:spPr>
          <a:xfrm>
            <a:off x="0" y="206375"/>
            <a:ext cx="9144000" cy="857250"/>
          </a:xfrm>
        </p:spPr>
        <p:txBody>
          <a:bodyPr/>
          <a:lstStyle/>
          <a:p>
            <a:pPr marL="0" indent="0" algn="ctr">
              <a:buNone/>
            </a:pPr>
            <a:r>
              <a:rPr lang="en-US" b="1" dirty="0">
                <a:latin typeface="Garamond" panose="02020404030301010803" pitchFamily="18" charset="0"/>
              </a:rPr>
              <a:t>Christ’s Guidelines for Resistance to Tyranny</a:t>
            </a:r>
          </a:p>
        </p:txBody>
      </p:sp>
      <p:sp>
        <p:nvSpPr>
          <p:cNvPr id="7" name="TextBox 6">
            <a:extLst>
              <a:ext uri="{FF2B5EF4-FFF2-40B4-BE49-F238E27FC236}">
                <a16:creationId xmlns:a16="http://schemas.microsoft.com/office/drawing/2014/main" id="{28849B09-ACC6-FC43-87CC-29F303B6EF99}"/>
              </a:ext>
            </a:extLst>
          </p:cNvPr>
          <p:cNvSpPr txBox="1"/>
          <p:nvPr/>
        </p:nvSpPr>
        <p:spPr>
          <a:xfrm>
            <a:off x="2926080" y="809897"/>
            <a:ext cx="5917474" cy="369332"/>
          </a:xfrm>
          <a:prstGeom prst="rect">
            <a:avLst/>
          </a:prstGeom>
          <a:noFill/>
        </p:spPr>
        <p:txBody>
          <a:bodyPr wrap="square" rtlCol="0">
            <a:spAutoFit/>
          </a:bodyPr>
          <a:lstStyle/>
          <a:p>
            <a:r>
              <a:rPr lang="en-US" b="1" i="1" dirty="0">
                <a:latin typeface="Garamond" panose="02020404030301010803" pitchFamily="18" charset="0"/>
              </a:rPr>
              <a:t>America’s Providential History</a:t>
            </a:r>
            <a:r>
              <a:rPr lang="en-US" b="1" dirty="0">
                <a:latin typeface="Garamond" panose="02020404030301010803" pitchFamily="18" charset="0"/>
              </a:rPr>
              <a:t>, Beliles and McDowell, 1989</a:t>
            </a:r>
          </a:p>
        </p:txBody>
      </p:sp>
      <p:sp>
        <p:nvSpPr>
          <p:cNvPr id="3" name="Content Placeholder 2">
            <a:extLst>
              <a:ext uri="{FF2B5EF4-FFF2-40B4-BE49-F238E27FC236}">
                <a16:creationId xmlns:a16="http://schemas.microsoft.com/office/drawing/2014/main" id="{2AF25CBA-D682-4049-B0EB-7014F78A5615}"/>
              </a:ext>
            </a:extLst>
          </p:cNvPr>
          <p:cNvSpPr>
            <a:spLocks noGrp="1"/>
          </p:cNvSpPr>
          <p:nvPr>
            <p:ph idx="1"/>
          </p:nvPr>
        </p:nvSpPr>
        <p:spPr/>
        <p:txBody>
          <a:bodyPr>
            <a:normAutofit lnSpcReduction="10000"/>
          </a:bodyPr>
          <a:lstStyle/>
          <a:p>
            <a:pPr marL="457200" indent="-457200">
              <a:buFont typeface="+mj-lt"/>
              <a:buAutoNum type="arabicPeriod"/>
            </a:pPr>
            <a:r>
              <a:rPr lang="en-US" sz="2800" b="1" dirty="0">
                <a:latin typeface="Garamond" panose="02020404030301010803" pitchFamily="18" charset="0"/>
              </a:rPr>
              <a:t>Protest or Legal Action 	</a:t>
            </a:r>
          </a:p>
          <a:p>
            <a:pPr marL="0" indent="0">
              <a:buNone/>
            </a:pPr>
            <a:endParaRPr lang="en-US" sz="1800" b="1" dirty="0">
              <a:latin typeface="Garamond" panose="02020404030301010803" pitchFamily="18" charset="0"/>
            </a:endParaRPr>
          </a:p>
          <a:p>
            <a:pPr marL="0" indent="0" algn="ctr">
              <a:buNone/>
            </a:pPr>
            <a:r>
              <a:rPr lang="en-US" sz="2800" dirty="0">
                <a:latin typeface="Garamond" panose="02020404030301010803" pitchFamily="18" charset="0"/>
              </a:rPr>
              <a:t>Mt. 27:14 (to Pilate)</a:t>
            </a:r>
          </a:p>
          <a:p>
            <a:pPr marL="0" indent="0" algn="ctr">
              <a:buNone/>
            </a:pPr>
            <a:r>
              <a:rPr lang="en-US" sz="2800" dirty="0">
                <a:latin typeface="Garamond" panose="02020404030301010803" pitchFamily="18" charset="0"/>
              </a:rPr>
              <a:t>Lk. 13:31-32 (re: Herod)</a:t>
            </a:r>
          </a:p>
          <a:p>
            <a:pPr marL="0" indent="0" algn="ctr">
              <a:buNone/>
            </a:pPr>
            <a:r>
              <a:rPr lang="en-US" sz="2800" dirty="0">
                <a:latin typeface="Garamond" panose="02020404030301010803" pitchFamily="18" charset="0"/>
              </a:rPr>
              <a:t>Lk. 10:11 (public protest)</a:t>
            </a:r>
          </a:p>
          <a:p>
            <a:pPr marL="0" indent="0" algn="ctr">
              <a:buNone/>
            </a:pPr>
            <a:r>
              <a:rPr lang="en-US" sz="2800" dirty="0">
                <a:latin typeface="Garamond" panose="02020404030301010803" pitchFamily="18" charset="0"/>
              </a:rPr>
              <a:t>Acts 16:37 (Paul and Barnabas)</a:t>
            </a:r>
          </a:p>
          <a:p>
            <a:pPr marL="0" indent="0" algn="ctr">
              <a:buNone/>
            </a:pPr>
            <a:r>
              <a:rPr lang="en-US" sz="2800" dirty="0">
                <a:latin typeface="Garamond" panose="02020404030301010803" pitchFamily="18" charset="0"/>
              </a:rPr>
              <a:t>Acts 24-26 (Appeal to Caesar) </a:t>
            </a:r>
          </a:p>
        </p:txBody>
      </p:sp>
    </p:spTree>
    <p:extLst>
      <p:ext uri="{BB962C8B-B14F-4D97-AF65-F5344CB8AC3E}">
        <p14:creationId xmlns:p14="http://schemas.microsoft.com/office/powerpoint/2010/main" val="3433418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CDE328F-8676-C14E-9680-FC76EEBAD1C5}"/>
              </a:ext>
            </a:extLst>
          </p:cNvPr>
          <p:cNvSpPr>
            <a:spLocks noGrp="1"/>
          </p:cNvSpPr>
          <p:nvPr>
            <p:ph type="title"/>
          </p:nvPr>
        </p:nvSpPr>
        <p:spPr>
          <a:xfrm>
            <a:off x="0" y="206375"/>
            <a:ext cx="9144000" cy="857250"/>
          </a:xfrm>
        </p:spPr>
        <p:txBody>
          <a:bodyPr/>
          <a:lstStyle/>
          <a:p>
            <a:pPr marL="0" indent="0" algn="ctr">
              <a:buNone/>
            </a:pPr>
            <a:r>
              <a:rPr lang="en-US" b="1" dirty="0">
                <a:latin typeface="Garamond" panose="02020404030301010803" pitchFamily="18" charset="0"/>
              </a:rPr>
              <a:t>Christ’s Guidelines for Resistance to Tyranny</a:t>
            </a:r>
          </a:p>
        </p:txBody>
      </p:sp>
      <p:sp>
        <p:nvSpPr>
          <p:cNvPr id="7" name="TextBox 6">
            <a:extLst>
              <a:ext uri="{FF2B5EF4-FFF2-40B4-BE49-F238E27FC236}">
                <a16:creationId xmlns:a16="http://schemas.microsoft.com/office/drawing/2014/main" id="{28849B09-ACC6-FC43-87CC-29F303B6EF99}"/>
              </a:ext>
            </a:extLst>
          </p:cNvPr>
          <p:cNvSpPr txBox="1"/>
          <p:nvPr/>
        </p:nvSpPr>
        <p:spPr>
          <a:xfrm>
            <a:off x="2926080" y="809897"/>
            <a:ext cx="5917474" cy="369332"/>
          </a:xfrm>
          <a:prstGeom prst="rect">
            <a:avLst/>
          </a:prstGeom>
          <a:noFill/>
        </p:spPr>
        <p:txBody>
          <a:bodyPr wrap="square" rtlCol="0">
            <a:spAutoFit/>
          </a:bodyPr>
          <a:lstStyle/>
          <a:p>
            <a:r>
              <a:rPr lang="en-US" b="1" i="1" dirty="0">
                <a:latin typeface="Garamond" panose="02020404030301010803" pitchFamily="18" charset="0"/>
              </a:rPr>
              <a:t>America’s Providential History</a:t>
            </a:r>
            <a:r>
              <a:rPr lang="en-US" b="1" dirty="0">
                <a:latin typeface="Garamond" panose="02020404030301010803" pitchFamily="18" charset="0"/>
              </a:rPr>
              <a:t>, Beliles and McDowell, 1989</a:t>
            </a:r>
          </a:p>
        </p:txBody>
      </p:sp>
      <p:sp>
        <p:nvSpPr>
          <p:cNvPr id="3" name="Content Placeholder 2">
            <a:extLst>
              <a:ext uri="{FF2B5EF4-FFF2-40B4-BE49-F238E27FC236}">
                <a16:creationId xmlns:a16="http://schemas.microsoft.com/office/drawing/2014/main" id="{2AF25CBA-D682-4049-B0EB-7014F78A5615}"/>
              </a:ext>
            </a:extLst>
          </p:cNvPr>
          <p:cNvSpPr>
            <a:spLocks noGrp="1"/>
          </p:cNvSpPr>
          <p:nvPr>
            <p:ph idx="1"/>
          </p:nvPr>
        </p:nvSpPr>
        <p:spPr/>
        <p:txBody>
          <a:bodyPr>
            <a:normAutofit/>
          </a:bodyPr>
          <a:lstStyle/>
          <a:p>
            <a:pPr marL="0" indent="0">
              <a:buNone/>
            </a:pPr>
            <a:r>
              <a:rPr lang="en-US" sz="2800" b="1" dirty="0">
                <a:latin typeface="Garamond" panose="02020404030301010803" pitchFamily="18" charset="0"/>
              </a:rPr>
              <a:t>2.  Flight</a:t>
            </a:r>
          </a:p>
          <a:p>
            <a:pPr marL="0" indent="0" algn="ctr">
              <a:buNone/>
            </a:pPr>
            <a:r>
              <a:rPr lang="en-US" sz="2800" dirty="0">
                <a:latin typeface="Garamond" panose="02020404030301010803" pitchFamily="18" charset="0"/>
              </a:rPr>
              <a:t>Mt. 10:23 (flee to next city)</a:t>
            </a:r>
          </a:p>
          <a:p>
            <a:pPr marL="0" indent="0" algn="ctr">
              <a:buNone/>
            </a:pPr>
            <a:r>
              <a:rPr lang="en-US" sz="2800" dirty="0">
                <a:latin typeface="Garamond" panose="02020404030301010803" pitchFamily="18" charset="0"/>
              </a:rPr>
              <a:t>Mt. 24:15-18 (flee coming destruction)</a:t>
            </a:r>
          </a:p>
          <a:p>
            <a:pPr marL="0" indent="0" algn="ctr">
              <a:buNone/>
            </a:pPr>
            <a:r>
              <a:rPr lang="en-US" sz="2800" dirty="0">
                <a:latin typeface="Garamond" panose="02020404030301010803" pitchFamily="18" charset="0"/>
              </a:rPr>
              <a:t>Acts 8:1-4 (flee persecution)</a:t>
            </a:r>
          </a:p>
        </p:txBody>
      </p:sp>
    </p:spTree>
    <p:extLst>
      <p:ext uri="{BB962C8B-B14F-4D97-AF65-F5344CB8AC3E}">
        <p14:creationId xmlns:p14="http://schemas.microsoft.com/office/powerpoint/2010/main" val="3038932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B735B-D0EC-094C-B4DA-F02B4E7FCC5E}"/>
              </a:ext>
            </a:extLst>
          </p:cNvPr>
          <p:cNvSpPr>
            <a:spLocks noGrp="1"/>
          </p:cNvSpPr>
          <p:nvPr>
            <p:ph type="title"/>
          </p:nvPr>
        </p:nvSpPr>
        <p:spPr/>
        <p:txBody>
          <a:bodyPr/>
          <a:lstStyle/>
          <a:p>
            <a:r>
              <a:rPr lang="en-US" sz="4000" b="1" dirty="0">
                <a:latin typeface="Garamond" panose="02020404030301010803" pitchFamily="18" charset="0"/>
              </a:rPr>
              <a:t>Recap</a:t>
            </a:r>
          </a:p>
        </p:txBody>
      </p:sp>
      <p:sp>
        <p:nvSpPr>
          <p:cNvPr id="3" name="Content Placeholder 2">
            <a:extLst>
              <a:ext uri="{FF2B5EF4-FFF2-40B4-BE49-F238E27FC236}">
                <a16:creationId xmlns:a16="http://schemas.microsoft.com/office/drawing/2014/main" id="{B7F6AB3B-AFF8-B440-80EA-CE3C047F405F}"/>
              </a:ext>
            </a:extLst>
          </p:cNvPr>
          <p:cNvSpPr>
            <a:spLocks noGrp="1"/>
          </p:cNvSpPr>
          <p:nvPr>
            <p:ph idx="1"/>
          </p:nvPr>
        </p:nvSpPr>
        <p:spPr>
          <a:xfrm>
            <a:off x="169818" y="1063229"/>
            <a:ext cx="8869680" cy="3394472"/>
          </a:xfrm>
        </p:spPr>
        <p:txBody>
          <a:bodyPr>
            <a:noAutofit/>
          </a:bodyPr>
          <a:lstStyle/>
          <a:p>
            <a:r>
              <a:rPr lang="en-US" sz="2800" dirty="0">
                <a:latin typeface="Garamond" panose="02020404030301010803" pitchFamily="18" charset="0"/>
              </a:rPr>
              <a:t>Worldview determines how one sees life.</a:t>
            </a:r>
          </a:p>
          <a:p>
            <a:r>
              <a:rPr lang="en-US" sz="2800" dirty="0">
                <a:latin typeface="Garamond" panose="02020404030301010803" pitchFamily="18" charset="0"/>
              </a:rPr>
              <a:t>The Providential view of history is what the Bible teaches.</a:t>
            </a:r>
          </a:p>
          <a:p>
            <a:r>
              <a:rPr lang="en-US" sz="2800" dirty="0">
                <a:latin typeface="Garamond" panose="02020404030301010803" pitchFamily="18" charset="0"/>
              </a:rPr>
              <a:t>The Hebrew Republic had a greater effect on America’s government and education systems </a:t>
            </a:r>
            <a:r>
              <a:rPr lang="en-US" sz="2600" dirty="0">
                <a:latin typeface="Garamond" panose="02020404030301010803" pitchFamily="18" charset="0"/>
              </a:rPr>
              <a:t>than did </a:t>
            </a:r>
            <a:r>
              <a:rPr lang="en-US" sz="2800" dirty="0">
                <a:latin typeface="Garamond" panose="02020404030301010803" pitchFamily="18" charset="0"/>
              </a:rPr>
              <a:t>Greece or Rome.</a:t>
            </a:r>
          </a:p>
          <a:p>
            <a:r>
              <a:rPr lang="en-US" sz="2800" dirty="0">
                <a:latin typeface="Garamond" panose="02020404030301010803" pitchFamily="18" charset="0"/>
              </a:rPr>
              <a:t>The translation of the Bible into the common tongues had a profound effect on the Western Civilization.</a:t>
            </a:r>
          </a:p>
          <a:p>
            <a:r>
              <a:rPr lang="en-US" sz="2800" dirty="0">
                <a:latin typeface="Garamond" panose="02020404030301010803" pitchFamily="18" charset="0"/>
              </a:rPr>
              <a:t>The U.S.A. is a product of the Protestant Reformation.</a:t>
            </a:r>
          </a:p>
        </p:txBody>
      </p:sp>
    </p:spTree>
    <p:extLst>
      <p:ext uri="{BB962C8B-B14F-4D97-AF65-F5344CB8AC3E}">
        <p14:creationId xmlns:p14="http://schemas.microsoft.com/office/powerpoint/2010/main" val="2627526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CDE328F-8676-C14E-9680-FC76EEBAD1C5}"/>
              </a:ext>
            </a:extLst>
          </p:cNvPr>
          <p:cNvSpPr>
            <a:spLocks noGrp="1"/>
          </p:cNvSpPr>
          <p:nvPr>
            <p:ph type="title"/>
          </p:nvPr>
        </p:nvSpPr>
        <p:spPr>
          <a:xfrm>
            <a:off x="0" y="206375"/>
            <a:ext cx="9144000" cy="857250"/>
          </a:xfrm>
        </p:spPr>
        <p:txBody>
          <a:bodyPr/>
          <a:lstStyle/>
          <a:p>
            <a:pPr marL="0" indent="0" algn="ctr">
              <a:buNone/>
            </a:pPr>
            <a:r>
              <a:rPr lang="en-US" b="1" dirty="0">
                <a:latin typeface="Garamond" panose="02020404030301010803" pitchFamily="18" charset="0"/>
              </a:rPr>
              <a:t>Christ’s Guidelines for Resistance to Tyranny</a:t>
            </a:r>
          </a:p>
        </p:txBody>
      </p:sp>
      <p:sp>
        <p:nvSpPr>
          <p:cNvPr id="7" name="TextBox 6">
            <a:extLst>
              <a:ext uri="{FF2B5EF4-FFF2-40B4-BE49-F238E27FC236}">
                <a16:creationId xmlns:a16="http://schemas.microsoft.com/office/drawing/2014/main" id="{28849B09-ACC6-FC43-87CC-29F303B6EF99}"/>
              </a:ext>
            </a:extLst>
          </p:cNvPr>
          <p:cNvSpPr txBox="1"/>
          <p:nvPr/>
        </p:nvSpPr>
        <p:spPr>
          <a:xfrm>
            <a:off x="2926080" y="809897"/>
            <a:ext cx="5917474" cy="369332"/>
          </a:xfrm>
          <a:prstGeom prst="rect">
            <a:avLst/>
          </a:prstGeom>
          <a:noFill/>
        </p:spPr>
        <p:txBody>
          <a:bodyPr wrap="square" rtlCol="0">
            <a:spAutoFit/>
          </a:bodyPr>
          <a:lstStyle/>
          <a:p>
            <a:r>
              <a:rPr lang="en-US" b="1" i="1" dirty="0">
                <a:latin typeface="Garamond" panose="02020404030301010803" pitchFamily="18" charset="0"/>
              </a:rPr>
              <a:t>America’s Providential History</a:t>
            </a:r>
            <a:r>
              <a:rPr lang="en-US" b="1" dirty="0">
                <a:latin typeface="Garamond" panose="02020404030301010803" pitchFamily="18" charset="0"/>
              </a:rPr>
              <a:t>, Beliles and McDowell, 1989</a:t>
            </a:r>
          </a:p>
        </p:txBody>
      </p:sp>
      <p:sp>
        <p:nvSpPr>
          <p:cNvPr id="3" name="Content Placeholder 2">
            <a:extLst>
              <a:ext uri="{FF2B5EF4-FFF2-40B4-BE49-F238E27FC236}">
                <a16:creationId xmlns:a16="http://schemas.microsoft.com/office/drawing/2014/main" id="{2AF25CBA-D682-4049-B0EB-7014F78A5615}"/>
              </a:ext>
            </a:extLst>
          </p:cNvPr>
          <p:cNvSpPr>
            <a:spLocks noGrp="1"/>
          </p:cNvSpPr>
          <p:nvPr>
            <p:ph idx="1"/>
          </p:nvPr>
        </p:nvSpPr>
        <p:spPr>
          <a:xfrm>
            <a:off x="457200" y="1200151"/>
            <a:ext cx="8229600" cy="3736974"/>
          </a:xfrm>
        </p:spPr>
        <p:txBody>
          <a:bodyPr>
            <a:normAutofit lnSpcReduction="10000"/>
          </a:bodyPr>
          <a:lstStyle/>
          <a:p>
            <a:pPr marL="514350" indent="-514350">
              <a:buAutoNum type="arabicPeriod" startAt="3"/>
            </a:pPr>
            <a:r>
              <a:rPr lang="en-US" sz="2800" b="1" dirty="0">
                <a:latin typeface="Garamond" panose="02020404030301010803" pitchFamily="18" charset="0"/>
              </a:rPr>
              <a:t>Force in Self-defense</a:t>
            </a:r>
          </a:p>
          <a:p>
            <a:pPr marL="0" indent="0" algn="ctr">
              <a:buNone/>
            </a:pPr>
            <a:r>
              <a:rPr lang="en-US" sz="2800" dirty="0">
                <a:latin typeface="Garamond" panose="02020404030301010803" pitchFamily="18" charset="0"/>
              </a:rPr>
              <a:t>Lk. 22:36, 38; Mt. 26:52 </a:t>
            </a:r>
          </a:p>
          <a:p>
            <a:pPr marL="0" indent="0" algn="ctr">
              <a:buNone/>
            </a:pPr>
            <a:r>
              <a:rPr lang="en-US" sz="2800" dirty="0">
                <a:latin typeface="Garamond" panose="02020404030301010803" pitchFamily="18" charset="0"/>
              </a:rPr>
              <a:t>(force legitimate at some times, </a:t>
            </a:r>
          </a:p>
          <a:p>
            <a:pPr marL="0" indent="0" algn="ctr">
              <a:buNone/>
            </a:pPr>
            <a:r>
              <a:rPr lang="en-US" sz="2800" dirty="0">
                <a:latin typeface="Garamond" panose="02020404030301010803" pitchFamily="18" charset="0"/>
              </a:rPr>
              <a:t>such as retrain the illegal sword </a:t>
            </a:r>
          </a:p>
          <a:p>
            <a:pPr marL="0" indent="0" algn="ctr">
              <a:buNone/>
            </a:pPr>
            <a:r>
              <a:rPr lang="en-US" sz="2800" dirty="0">
                <a:latin typeface="Garamond" panose="02020404030301010803" pitchFamily="18" charset="0"/>
              </a:rPr>
              <a:t>of an aggressor )</a:t>
            </a:r>
          </a:p>
          <a:p>
            <a:pPr marL="0" indent="0" algn="ctr">
              <a:buNone/>
            </a:pPr>
            <a:endParaRPr lang="en-US" sz="1600" dirty="0">
              <a:latin typeface="Garamond" panose="02020404030301010803" pitchFamily="18" charset="0"/>
            </a:endParaRPr>
          </a:p>
          <a:p>
            <a:pPr marL="0" indent="0" algn="ctr">
              <a:buNone/>
            </a:pPr>
            <a:r>
              <a:rPr lang="en-US" sz="2800" b="1" dirty="0">
                <a:latin typeface="Garamond" panose="02020404030301010803" pitchFamily="18" charset="0"/>
              </a:rPr>
              <a:t>“A lower representative must be convinced to ignore a higher decree in obedience to God’s higher law.”</a:t>
            </a:r>
          </a:p>
          <a:p>
            <a:pPr marL="0" indent="0" algn="ctr">
              <a:buNone/>
            </a:pPr>
            <a:endParaRPr lang="en-US" sz="2800" dirty="0">
              <a:latin typeface="Garamond" panose="02020404030301010803" pitchFamily="18" charset="0"/>
            </a:endParaRPr>
          </a:p>
        </p:txBody>
      </p:sp>
    </p:spTree>
    <p:extLst>
      <p:ext uri="{BB962C8B-B14F-4D97-AF65-F5344CB8AC3E}">
        <p14:creationId xmlns:p14="http://schemas.microsoft.com/office/powerpoint/2010/main" val="3665953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60C88-0E41-CF4E-AAFF-73C704CE2DBF}"/>
              </a:ext>
            </a:extLst>
          </p:cNvPr>
          <p:cNvSpPr>
            <a:spLocks noGrp="1"/>
          </p:cNvSpPr>
          <p:nvPr>
            <p:ph type="title"/>
          </p:nvPr>
        </p:nvSpPr>
        <p:spPr>
          <a:xfrm>
            <a:off x="457200" y="57834"/>
            <a:ext cx="8229600" cy="857250"/>
          </a:xfrm>
        </p:spPr>
        <p:txBody>
          <a:bodyPr/>
          <a:lstStyle/>
          <a:p>
            <a:r>
              <a:rPr lang="en-US" dirty="0"/>
              <a:t>1783 – Treaty of Paris </a:t>
            </a:r>
          </a:p>
        </p:txBody>
      </p:sp>
      <p:pic>
        <p:nvPicPr>
          <p:cNvPr id="4098" name="Picture 2" descr="The Treaty of Paris End of the Revolutionary War. - ppt download">
            <a:extLst>
              <a:ext uri="{FF2B5EF4-FFF2-40B4-BE49-F238E27FC236}">
                <a16:creationId xmlns:a16="http://schemas.microsoft.com/office/drawing/2014/main" id="{4E20D1A7-AE89-5648-BFA4-27E5D1AFD11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9794" y="968019"/>
            <a:ext cx="5904412" cy="3878986"/>
          </a:xfrm>
          <a:prstGeom prst="rect">
            <a:avLst/>
          </a:prstGeom>
          <a:noFill/>
          <a:effectLst>
            <a:glow rad="596900">
              <a:schemeClr val="accent2">
                <a:satMod val="175000"/>
                <a:alpha val="40000"/>
              </a:schemeClr>
            </a:glow>
            <a:outerShdw blurRad="698500" dist="228600" dir="10800000" sx="97000" sy="97000" algn="ctr" rotWithShape="0">
              <a:srgbClr val="000000">
                <a:alpha val="89000"/>
              </a:srgbClr>
            </a:outerShdw>
            <a:softEdge rad="254000"/>
          </a:effectLst>
          <a:scene3d>
            <a:camera prst="orthographicFront">
              <a:rot lat="600000" lon="0" rev="0"/>
            </a:camera>
            <a:lightRig rig="threePt" dir="t"/>
          </a:scene3d>
          <a:sp3d z="63500"/>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455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B261B-D94F-5947-945E-D6EA6104F7D7}"/>
              </a:ext>
            </a:extLst>
          </p:cNvPr>
          <p:cNvSpPr>
            <a:spLocks noGrp="1"/>
          </p:cNvSpPr>
          <p:nvPr>
            <p:ph type="title"/>
          </p:nvPr>
        </p:nvSpPr>
        <p:spPr>
          <a:xfrm>
            <a:off x="130628" y="114302"/>
            <a:ext cx="8856617" cy="857250"/>
          </a:xfrm>
        </p:spPr>
        <p:txBody>
          <a:bodyPr>
            <a:noAutofit/>
          </a:bodyPr>
          <a:lstStyle/>
          <a:p>
            <a:r>
              <a:rPr lang="en-US" sz="3200" b="1" dirty="0">
                <a:latin typeface="Garamond" panose="02020404030301010803" pitchFamily="18" charset="0"/>
              </a:rPr>
              <a:t>The Constitution of the United States of America</a:t>
            </a:r>
            <a:br>
              <a:rPr lang="en-US" sz="3200" b="1" dirty="0">
                <a:latin typeface="Garamond" panose="02020404030301010803" pitchFamily="18" charset="0"/>
              </a:rPr>
            </a:br>
            <a:r>
              <a:rPr lang="en-US" sz="2400" b="1" dirty="0">
                <a:latin typeface="Garamond" panose="02020404030301010803" pitchFamily="18" charset="0"/>
              </a:rPr>
              <a:t>245 years and counting…</a:t>
            </a:r>
          </a:p>
        </p:txBody>
      </p:sp>
      <p:graphicFrame>
        <p:nvGraphicFramePr>
          <p:cNvPr id="5" name="Table 5">
            <a:extLst>
              <a:ext uri="{FF2B5EF4-FFF2-40B4-BE49-F238E27FC236}">
                <a16:creationId xmlns:a16="http://schemas.microsoft.com/office/drawing/2014/main" id="{B6EE976B-D82C-6D42-8F0F-9ECA3C9EF895}"/>
              </a:ext>
            </a:extLst>
          </p:cNvPr>
          <p:cNvGraphicFramePr>
            <a:graphicFrameLocks noGrp="1"/>
          </p:cNvGraphicFramePr>
          <p:nvPr>
            <p:ph idx="1"/>
            <p:extLst>
              <p:ext uri="{D42A27DB-BD31-4B8C-83A1-F6EECF244321}">
                <p14:modId xmlns:p14="http://schemas.microsoft.com/office/powerpoint/2010/main" val="2404315773"/>
              </p:ext>
            </p:extLst>
          </p:nvPr>
        </p:nvGraphicFramePr>
        <p:xfrm>
          <a:off x="130628" y="1063229"/>
          <a:ext cx="8856618" cy="3965969"/>
        </p:xfrm>
        <a:graphic>
          <a:graphicData uri="http://schemas.openxmlformats.org/drawingml/2006/table">
            <a:tbl>
              <a:tblPr firstRow="1" bandRow="1">
                <a:tableStyleId>{5C22544A-7EE6-4342-B048-85BDC9FD1C3A}</a:tableStyleId>
              </a:tblPr>
              <a:tblGrid>
                <a:gridCol w="1051131">
                  <a:extLst>
                    <a:ext uri="{9D8B030D-6E8A-4147-A177-3AD203B41FA5}">
                      <a16:colId xmlns:a16="http://schemas.microsoft.com/office/drawing/2014/main" val="2498408288"/>
                    </a:ext>
                  </a:extLst>
                </a:gridCol>
                <a:gridCol w="7805487">
                  <a:extLst>
                    <a:ext uri="{9D8B030D-6E8A-4147-A177-3AD203B41FA5}">
                      <a16:colId xmlns:a16="http://schemas.microsoft.com/office/drawing/2014/main" val="274015337"/>
                    </a:ext>
                  </a:extLst>
                </a:gridCol>
              </a:tblGrid>
              <a:tr h="451411">
                <a:tc>
                  <a:txBody>
                    <a:bodyPr/>
                    <a:lstStyle/>
                    <a:p>
                      <a:pPr algn="ctr"/>
                      <a:r>
                        <a:rPr lang="en-US" sz="2200" b="1" dirty="0">
                          <a:latin typeface="Garamond" panose="02020404030301010803" pitchFamily="18" charset="0"/>
                        </a:rPr>
                        <a:t>Article</a:t>
                      </a:r>
                    </a:p>
                  </a:txBody>
                  <a:tcPr/>
                </a:tc>
                <a:tc>
                  <a:txBody>
                    <a:bodyPr/>
                    <a:lstStyle/>
                    <a:p>
                      <a:pPr algn="ctr"/>
                      <a:r>
                        <a:rPr lang="en-US" sz="2200" b="1" dirty="0">
                          <a:latin typeface="Garamond" panose="02020404030301010803" pitchFamily="18" charset="0"/>
                        </a:rPr>
                        <a:t>Purpose</a:t>
                      </a:r>
                    </a:p>
                  </a:txBody>
                  <a:tcPr/>
                </a:tc>
                <a:extLst>
                  <a:ext uri="{0D108BD9-81ED-4DB2-BD59-A6C34878D82A}">
                    <a16:rowId xmlns:a16="http://schemas.microsoft.com/office/drawing/2014/main" val="3243296891"/>
                  </a:ext>
                </a:extLst>
              </a:tr>
              <a:tr h="451411">
                <a:tc>
                  <a:txBody>
                    <a:bodyPr/>
                    <a:lstStyle/>
                    <a:p>
                      <a:pPr algn="ctr"/>
                      <a:r>
                        <a:rPr lang="en-US" sz="2200" b="1" dirty="0">
                          <a:latin typeface="Garamond" panose="02020404030301010803" pitchFamily="18" charset="0"/>
                        </a:rPr>
                        <a:t>I</a:t>
                      </a:r>
                    </a:p>
                  </a:txBody>
                  <a:tcPr/>
                </a:tc>
                <a:tc>
                  <a:txBody>
                    <a:bodyPr/>
                    <a:lstStyle/>
                    <a:p>
                      <a:r>
                        <a:rPr lang="en-US" sz="2200" b="1" dirty="0">
                          <a:latin typeface="Garamond" panose="02020404030301010803" pitchFamily="18" charset="0"/>
                        </a:rPr>
                        <a:t>Establish the Legislative Branch, with Two Houses (Chambers).</a:t>
                      </a:r>
                    </a:p>
                  </a:txBody>
                  <a:tcPr/>
                </a:tc>
                <a:extLst>
                  <a:ext uri="{0D108BD9-81ED-4DB2-BD59-A6C34878D82A}">
                    <a16:rowId xmlns:a16="http://schemas.microsoft.com/office/drawing/2014/main" val="830774772"/>
                  </a:ext>
                </a:extLst>
              </a:tr>
              <a:tr h="451411">
                <a:tc>
                  <a:txBody>
                    <a:bodyPr/>
                    <a:lstStyle/>
                    <a:p>
                      <a:pPr algn="ctr"/>
                      <a:r>
                        <a:rPr lang="en-US" sz="2200" b="1" dirty="0">
                          <a:latin typeface="Garamond" panose="02020404030301010803" pitchFamily="18" charset="0"/>
                        </a:rPr>
                        <a:t>II</a:t>
                      </a:r>
                    </a:p>
                  </a:txBody>
                  <a:tcPr/>
                </a:tc>
                <a:tc>
                  <a:txBody>
                    <a:bodyPr/>
                    <a:lstStyle/>
                    <a:p>
                      <a:r>
                        <a:rPr lang="en-US" sz="2200" b="1" dirty="0">
                          <a:latin typeface="Garamond" panose="02020404030301010803" pitchFamily="18" charset="0"/>
                        </a:rPr>
                        <a:t>Establish the Executive Branch, with President and Vice Pres.</a:t>
                      </a:r>
                    </a:p>
                  </a:txBody>
                  <a:tcPr/>
                </a:tc>
                <a:extLst>
                  <a:ext uri="{0D108BD9-81ED-4DB2-BD59-A6C34878D82A}">
                    <a16:rowId xmlns:a16="http://schemas.microsoft.com/office/drawing/2014/main" val="4084266818"/>
                  </a:ext>
                </a:extLst>
              </a:tr>
              <a:tr h="451411">
                <a:tc>
                  <a:txBody>
                    <a:bodyPr/>
                    <a:lstStyle/>
                    <a:p>
                      <a:pPr algn="ctr"/>
                      <a:r>
                        <a:rPr lang="en-US" sz="2200" b="1" dirty="0">
                          <a:latin typeface="Garamond" panose="02020404030301010803" pitchFamily="18" charset="0"/>
                        </a:rPr>
                        <a:t>III</a:t>
                      </a:r>
                    </a:p>
                  </a:txBody>
                  <a:tcPr/>
                </a:tc>
                <a:tc>
                  <a:txBody>
                    <a:bodyPr/>
                    <a:lstStyle/>
                    <a:p>
                      <a:r>
                        <a:rPr lang="en-US" sz="2200" b="1" dirty="0">
                          <a:latin typeface="Garamond" panose="02020404030301010803" pitchFamily="18" charset="0"/>
                        </a:rPr>
                        <a:t>Established the Judicial Branch, with the Supreme Court.</a:t>
                      </a:r>
                    </a:p>
                  </a:txBody>
                  <a:tcPr/>
                </a:tc>
                <a:extLst>
                  <a:ext uri="{0D108BD9-81ED-4DB2-BD59-A6C34878D82A}">
                    <a16:rowId xmlns:a16="http://schemas.microsoft.com/office/drawing/2014/main" val="1454778974"/>
                  </a:ext>
                </a:extLst>
              </a:tr>
              <a:tr h="451411">
                <a:tc>
                  <a:txBody>
                    <a:bodyPr/>
                    <a:lstStyle/>
                    <a:p>
                      <a:pPr algn="ctr"/>
                      <a:r>
                        <a:rPr lang="en-US" sz="2200" b="1" dirty="0">
                          <a:latin typeface="Garamond" panose="02020404030301010803" pitchFamily="18" charset="0"/>
                        </a:rPr>
                        <a:t>IV</a:t>
                      </a:r>
                    </a:p>
                  </a:txBody>
                  <a:tcPr/>
                </a:tc>
                <a:tc>
                  <a:txBody>
                    <a:bodyPr/>
                    <a:lstStyle/>
                    <a:p>
                      <a:r>
                        <a:rPr lang="en-US" sz="2200" b="1" dirty="0">
                          <a:latin typeface="Garamond" panose="02020404030301010803" pitchFamily="18" charset="0"/>
                        </a:rPr>
                        <a:t>Establishes how States interact with each other re: their laws.</a:t>
                      </a:r>
                    </a:p>
                  </a:txBody>
                  <a:tcPr/>
                </a:tc>
                <a:extLst>
                  <a:ext uri="{0D108BD9-81ED-4DB2-BD59-A6C34878D82A}">
                    <a16:rowId xmlns:a16="http://schemas.microsoft.com/office/drawing/2014/main" val="1920868753"/>
                  </a:ext>
                </a:extLst>
              </a:tr>
              <a:tr h="806092">
                <a:tc>
                  <a:txBody>
                    <a:bodyPr/>
                    <a:lstStyle/>
                    <a:p>
                      <a:pPr algn="ctr"/>
                      <a:r>
                        <a:rPr lang="en-US" sz="2200" b="1" dirty="0">
                          <a:latin typeface="Garamond" panose="02020404030301010803" pitchFamily="18" charset="0"/>
                        </a:rPr>
                        <a:t>V</a:t>
                      </a:r>
                    </a:p>
                  </a:txBody>
                  <a:tcPr/>
                </a:tc>
                <a:tc>
                  <a:txBody>
                    <a:bodyPr/>
                    <a:lstStyle/>
                    <a:p>
                      <a:r>
                        <a:rPr lang="en-US" sz="2200" b="1" dirty="0">
                          <a:latin typeface="Garamond" panose="02020404030301010803" pitchFamily="18" charset="0"/>
                        </a:rPr>
                        <a:t>Explains the Amendment process for making/changing the Constitution.</a:t>
                      </a:r>
                    </a:p>
                  </a:txBody>
                  <a:tcPr/>
                </a:tc>
                <a:extLst>
                  <a:ext uri="{0D108BD9-81ED-4DB2-BD59-A6C34878D82A}">
                    <a16:rowId xmlns:a16="http://schemas.microsoft.com/office/drawing/2014/main" val="4151260520"/>
                  </a:ext>
                </a:extLst>
              </a:tr>
              <a:tr h="451411">
                <a:tc>
                  <a:txBody>
                    <a:bodyPr/>
                    <a:lstStyle/>
                    <a:p>
                      <a:pPr algn="ctr"/>
                      <a:r>
                        <a:rPr lang="en-US" sz="2200" b="1" dirty="0">
                          <a:latin typeface="Garamond" panose="02020404030301010803" pitchFamily="18" charset="0"/>
                        </a:rPr>
                        <a:t>VI</a:t>
                      </a:r>
                    </a:p>
                  </a:txBody>
                  <a:tcPr/>
                </a:tc>
                <a:tc>
                  <a:txBody>
                    <a:bodyPr/>
                    <a:lstStyle/>
                    <a:p>
                      <a:r>
                        <a:rPr lang="en-US" sz="2200" b="1" dirty="0">
                          <a:latin typeface="Garamond" panose="02020404030301010803" pitchFamily="18" charset="0"/>
                        </a:rPr>
                        <a:t>Federal law is supreme, overriding State laws, when in conflict.</a:t>
                      </a:r>
                    </a:p>
                  </a:txBody>
                  <a:tcPr/>
                </a:tc>
                <a:extLst>
                  <a:ext uri="{0D108BD9-81ED-4DB2-BD59-A6C34878D82A}">
                    <a16:rowId xmlns:a16="http://schemas.microsoft.com/office/drawing/2014/main" val="2971187360"/>
                  </a:ext>
                </a:extLst>
              </a:tr>
              <a:tr h="451411">
                <a:tc>
                  <a:txBody>
                    <a:bodyPr/>
                    <a:lstStyle/>
                    <a:p>
                      <a:pPr algn="ctr"/>
                      <a:r>
                        <a:rPr lang="en-US" sz="2200" b="1" dirty="0">
                          <a:latin typeface="Garamond" panose="02020404030301010803" pitchFamily="18" charset="0"/>
                        </a:rPr>
                        <a:t>VII</a:t>
                      </a:r>
                    </a:p>
                  </a:txBody>
                  <a:tcPr/>
                </a:tc>
                <a:tc>
                  <a:txBody>
                    <a:bodyPr/>
                    <a:lstStyle/>
                    <a:p>
                      <a:r>
                        <a:rPr lang="en-US" sz="2200" b="1" dirty="0">
                          <a:latin typeface="Garamond" panose="02020404030301010803" pitchFamily="18" charset="0"/>
                        </a:rPr>
                        <a:t>Describes the ratification process for the Constitution.</a:t>
                      </a:r>
                    </a:p>
                  </a:txBody>
                  <a:tcPr/>
                </a:tc>
                <a:extLst>
                  <a:ext uri="{0D108BD9-81ED-4DB2-BD59-A6C34878D82A}">
                    <a16:rowId xmlns:a16="http://schemas.microsoft.com/office/drawing/2014/main" val="2392149126"/>
                  </a:ext>
                </a:extLst>
              </a:tr>
            </a:tbl>
          </a:graphicData>
        </a:graphic>
      </p:graphicFrame>
    </p:spTree>
    <p:extLst>
      <p:ext uri="{BB962C8B-B14F-4D97-AF65-F5344CB8AC3E}">
        <p14:creationId xmlns:p14="http://schemas.microsoft.com/office/powerpoint/2010/main" val="99283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8F206-D351-D344-A07A-DE9D51BC28D3}"/>
              </a:ext>
            </a:extLst>
          </p:cNvPr>
          <p:cNvSpPr>
            <a:spLocks noGrp="1"/>
          </p:cNvSpPr>
          <p:nvPr>
            <p:ph type="title"/>
          </p:nvPr>
        </p:nvSpPr>
        <p:spPr>
          <a:xfrm>
            <a:off x="457199" y="587829"/>
            <a:ext cx="8229600" cy="612321"/>
          </a:xfrm>
        </p:spPr>
        <p:txBody>
          <a:bodyPr>
            <a:normAutofit fontScale="90000"/>
          </a:bodyPr>
          <a:lstStyle/>
          <a:p>
            <a:r>
              <a:rPr lang="en-US" sz="4000" b="1" dirty="0">
                <a:latin typeface="Garamond" panose="02020404030301010803" pitchFamily="18" charset="0"/>
              </a:rPr>
              <a:t>The Christian Form of our Government</a:t>
            </a:r>
            <a:br>
              <a:rPr lang="en-US" sz="4000" b="1" dirty="0">
                <a:latin typeface="Garamond" panose="02020404030301010803" pitchFamily="18" charset="0"/>
              </a:rPr>
            </a:br>
            <a:r>
              <a:rPr lang="en-US" sz="3100" b="1" dirty="0">
                <a:latin typeface="Garamond" panose="02020404030301010803" pitchFamily="18" charset="0"/>
              </a:rPr>
              <a:t>[Isaiah 33:11; II Cor. 3:17]</a:t>
            </a:r>
            <a:br>
              <a:rPr lang="en-US" sz="4000" b="1" dirty="0">
                <a:latin typeface="Garamond" panose="02020404030301010803" pitchFamily="18" charset="0"/>
              </a:rPr>
            </a:br>
            <a:r>
              <a:rPr lang="en-US" sz="4000" b="1" dirty="0">
                <a:latin typeface="Garamond" panose="02020404030301010803" pitchFamily="18" charset="0"/>
              </a:rPr>
              <a:t> </a:t>
            </a:r>
          </a:p>
        </p:txBody>
      </p:sp>
      <p:sp>
        <p:nvSpPr>
          <p:cNvPr id="3" name="Content Placeholder 2">
            <a:extLst>
              <a:ext uri="{FF2B5EF4-FFF2-40B4-BE49-F238E27FC236}">
                <a16:creationId xmlns:a16="http://schemas.microsoft.com/office/drawing/2014/main" id="{B174EDA3-3EE3-4E47-958C-B42438BC90A3}"/>
              </a:ext>
            </a:extLst>
          </p:cNvPr>
          <p:cNvSpPr>
            <a:spLocks noGrp="1"/>
          </p:cNvSpPr>
          <p:nvPr>
            <p:ph idx="1"/>
          </p:nvPr>
        </p:nvSpPr>
        <p:spPr>
          <a:xfrm>
            <a:off x="457199" y="1200150"/>
            <a:ext cx="8490857" cy="3943350"/>
          </a:xfrm>
        </p:spPr>
        <p:txBody>
          <a:bodyPr>
            <a:normAutofit/>
          </a:bodyPr>
          <a:lstStyle/>
          <a:p>
            <a:pPr marL="0" indent="0" algn="ctr">
              <a:buNone/>
            </a:pPr>
            <a:r>
              <a:rPr lang="en-US" b="1" dirty="0">
                <a:latin typeface="Garamond" panose="02020404030301010803" pitchFamily="18" charset="0"/>
              </a:rPr>
              <a:t>Three COEQUAL BRANCHES bringing</a:t>
            </a:r>
            <a:r>
              <a:rPr lang="en-US" dirty="0">
                <a:latin typeface="Garamond" panose="02020404030301010803" pitchFamily="18" charset="0"/>
              </a:rPr>
              <a:t> </a:t>
            </a:r>
            <a:r>
              <a:rPr lang="en-US" b="1" dirty="0">
                <a:latin typeface="Garamond" panose="02020404030301010803" pitchFamily="18" charset="0"/>
              </a:rPr>
              <a:t>SEPARATION OF POWERS thus bringing CHECKS AND BALANCES to bear.  Why?</a:t>
            </a:r>
            <a:endParaRPr lang="en-US" dirty="0">
              <a:latin typeface="Garamond" panose="02020404030301010803" pitchFamily="18" charset="0"/>
            </a:endParaRPr>
          </a:p>
          <a:p>
            <a:pPr marL="0" indent="0">
              <a:buNone/>
            </a:pPr>
            <a:endParaRPr lang="en-US" sz="1400" dirty="0">
              <a:latin typeface="Garamond" panose="02020404030301010803" pitchFamily="18" charset="0"/>
            </a:endParaRPr>
          </a:p>
          <a:p>
            <a:pPr marL="0" indent="0">
              <a:buNone/>
            </a:pPr>
            <a:r>
              <a:rPr lang="en-US" b="1" u="sng" dirty="0">
                <a:latin typeface="Garamond" panose="02020404030301010803" pitchFamily="18" charset="0"/>
              </a:rPr>
              <a:t>LEGISLATIVE</a:t>
            </a:r>
            <a:r>
              <a:rPr lang="en-US" dirty="0">
                <a:latin typeface="Garamond" panose="02020404030301010803" pitchFamily="18" charset="0"/>
              </a:rPr>
              <a:t> – elected by the people </a:t>
            </a:r>
            <a:r>
              <a:rPr lang="en-US" b="1" i="1" dirty="0">
                <a:latin typeface="Garamond" panose="02020404030301010803" pitchFamily="18" charset="0"/>
              </a:rPr>
              <a:t>House of  Representatives				    </a:t>
            </a:r>
            <a:r>
              <a:rPr lang="en-US" dirty="0">
                <a:latin typeface="Garamond" panose="02020404030301010803" pitchFamily="18" charset="0"/>
              </a:rPr>
              <a:t>and </a:t>
            </a:r>
            <a:r>
              <a:rPr lang="en-US" b="1" i="1" dirty="0">
                <a:latin typeface="Garamond" panose="02020404030301010803" pitchFamily="18" charset="0"/>
              </a:rPr>
              <a:t>Senate</a:t>
            </a:r>
            <a:r>
              <a:rPr lang="en-US" dirty="0">
                <a:latin typeface="Garamond" panose="02020404030301010803" pitchFamily="18" charset="0"/>
              </a:rPr>
              <a:t>, makes the laws)</a:t>
            </a:r>
          </a:p>
          <a:p>
            <a:pPr marL="0" indent="0">
              <a:buNone/>
            </a:pPr>
            <a:endParaRPr lang="en-US" sz="1400" dirty="0">
              <a:latin typeface="Garamond" panose="02020404030301010803" pitchFamily="18" charset="0"/>
            </a:endParaRPr>
          </a:p>
          <a:p>
            <a:pPr marL="0" indent="0">
              <a:buNone/>
            </a:pPr>
            <a:r>
              <a:rPr lang="en-US" b="1" u="sng" dirty="0">
                <a:latin typeface="Garamond" panose="02020404030301010803" pitchFamily="18" charset="0"/>
              </a:rPr>
              <a:t>EXECUTIVE</a:t>
            </a:r>
            <a:r>
              <a:rPr lang="en-US" dirty="0">
                <a:latin typeface="Garamond" panose="02020404030301010803" pitchFamily="18" charset="0"/>
              </a:rPr>
              <a:t> –    elected by the people, enforces the laws</a:t>
            </a:r>
          </a:p>
          <a:p>
            <a:pPr marL="0" indent="0">
              <a:buNone/>
            </a:pPr>
            <a:endParaRPr lang="en-US" sz="1400" dirty="0">
              <a:latin typeface="Garamond" panose="02020404030301010803" pitchFamily="18" charset="0"/>
            </a:endParaRPr>
          </a:p>
          <a:p>
            <a:pPr marL="0" indent="0">
              <a:buNone/>
            </a:pPr>
            <a:r>
              <a:rPr lang="en-US" b="1" u="sng" dirty="0">
                <a:latin typeface="Garamond" panose="02020404030301010803" pitchFamily="18" charset="0"/>
              </a:rPr>
              <a:t>JUDICIAL</a:t>
            </a:r>
            <a:r>
              <a:rPr lang="en-US" dirty="0">
                <a:latin typeface="Garamond" panose="02020404030301010803" pitchFamily="18" charset="0"/>
              </a:rPr>
              <a:t> – 	    appointed by the executive, confirmed by senate</a:t>
            </a:r>
          </a:p>
        </p:txBody>
      </p:sp>
    </p:spTree>
    <p:extLst>
      <p:ext uri="{BB962C8B-B14F-4D97-AF65-F5344CB8AC3E}">
        <p14:creationId xmlns:p14="http://schemas.microsoft.com/office/powerpoint/2010/main" val="1971194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3761E-4938-0E44-867F-7D0B554F4C49}"/>
              </a:ext>
            </a:extLst>
          </p:cNvPr>
          <p:cNvSpPr>
            <a:spLocks noGrp="1"/>
          </p:cNvSpPr>
          <p:nvPr>
            <p:ph type="title"/>
          </p:nvPr>
        </p:nvSpPr>
        <p:spPr>
          <a:xfrm>
            <a:off x="0" y="205979"/>
            <a:ext cx="9143999" cy="857250"/>
          </a:xfrm>
        </p:spPr>
        <p:txBody>
          <a:bodyPr>
            <a:noAutofit/>
          </a:bodyPr>
          <a:lstStyle/>
          <a:p>
            <a:r>
              <a:rPr lang="en-US" sz="3600" b="1" dirty="0">
                <a:latin typeface="Garamond" panose="02020404030301010803" pitchFamily="18" charset="0"/>
              </a:rPr>
              <a:t>The United States of America: </a:t>
            </a:r>
            <a:br>
              <a:rPr lang="en-US" sz="3600" b="1" dirty="0">
                <a:latin typeface="Garamond" panose="02020404030301010803" pitchFamily="18" charset="0"/>
              </a:rPr>
            </a:br>
            <a:r>
              <a:rPr lang="en-US" sz="3600" b="1" dirty="0">
                <a:latin typeface="Garamond" panose="02020404030301010803" pitchFamily="18" charset="0"/>
              </a:rPr>
              <a:t>Identity Crisis?</a:t>
            </a:r>
          </a:p>
        </p:txBody>
      </p:sp>
      <p:sp>
        <p:nvSpPr>
          <p:cNvPr id="3" name="Content Placeholder 2">
            <a:extLst>
              <a:ext uri="{FF2B5EF4-FFF2-40B4-BE49-F238E27FC236}">
                <a16:creationId xmlns:a16="http://schemas.microsoft.com/office/drawing/2014/main" id="{12142AAD-5289-AB43-981E-5EAD22FE707E}"/>
              </a:ext>
            </a:extLst>
          </p:cNvPr>
          <p:cNvSpPr>
            <a:spLocks noGrp="1"/>
          </p:cNvSpPr>
          <p:nvPr>
            <p:ph idx="1"/>
          </p:nvPr>
        </p:nvSpPr>
        <p:spPr/>
        <p:txBody>
          <a:bodyPr>
            <a:noAutofit/>
          </a:bodyPr>
          <a:lstStyle/>
          <a:p>
            <a:pPr marL="0" indent="0">
              <a:buNone/>
            </a:pPr>
            <a:r>
              <a:rPr lang="en-US" b="1" dirty="0">
                <a:latin typeface="Garamond" panose="02020404030301010803" pitchFamily="18" charset="0"/>
              </a:rPr>
              <a:t>Democracy</a:t>
            </a:r>
            <a:r>
              <a:rPr lang="en-US" dirty="0">
                <a:latin typeface="Garamond" panose="02020404030301010803" pitchFamily="18" charset="0"/>
              </a:rPr>
              <a:t> - Government by the people; a form of government, in which the supreme power is lodged in the hands of the people collectively, or in which the people exercise the powers of legislation. Such was the government of Athens.</a:t>
            </a:r>
          </a:p>
          <a:p>
            <a:pPr marL="0" indent="0">
              <a:buNone/>
            </a:pPr>
            <a:endParaRPr lang="en-US" sz="1200" dirty="0">
              <a:latin typeface="Garamond" panose="02020404030301010803" pitchFamily="18" charset="0"/>
            </a:endParaRPr>
          </a:p>
          <a:p>
            <a:pPr marL="0" indent="0">
              <a:buNone/>
            </a:pPr>
            <a:r>
              <a:rPr lang="en-US" b="1" dirty="0">
                <a:latin typeface="Garamond" panose="02020404030301010803" pitchFamily="18" charset="0"/>
              </a:rPr>
              <a:t>Republic</a:t>
            </a:r>
            <a:r>
              <a:rPr lang="en-US" dirty="0">
                <a:latin typeface="Garamond" panose="02020404030301010803" pitchFamily="18" charset="0"/>
              </a:rPr>
              <a:t> - A commonwealth; a state in which the exercise of the sovereign power is lodged in representatives elected by the people. In modern usage, it differs from a democracy or democratic state, in which the people exercise the powers of sovereignty in person. Yet the democracies of Greece are often called </a:t>
            </a:r>
            <a:r>
              <a:rPr lang="en-US" i="1" dirty="0">
                <a:latin typeface="Garamond" panose="02020404030301010803" pitchFamily="18" charset="0"/>
              </a:rPr>
              <a:t>republics</a:t>
            </a:r>
            <a:r>
              <a:rPr lang="en-US" dirty="0">
                <a:latin typeface="Garamond" panose="02020404030301010803" pitchFamily="18" charset="0"/>
              </a:rPr>
              <a:t>.</a:t>
            </a:r>
          </a:p>
        </p:txBody>
      </p:sp>
    </p:spTree>
    <p:extLst>
      <p:ext uri="{BB962C8B-B14F-4D97-AF65-F5344CB8AC3E}">
        <p14:creationId xmlns:p14="http://schemas.microsoft.com/office/powerpoint/2010/main" val="308020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185D9-AFA7-2C4F-B0A1-042C2E5B52C5}"/>
              </a:ext>
            </a:extLst>
          </p:cNvPr>
          <p:cNvSpPr>
            <a:spLocks noGrp="1"/>
          </p:cNvSpPr>
          <p:nvPr>
            <p:ph type="title"/>
          </p:nvPr>
        </p:nvSpPr>
        <p:spPr/>
        <p:txBody>
          <a:bodyPr/>
          <a:lstStyle/>
          <a:p>
            <a:r>
              <a:rPr lang="en-US" dirty="0"/>
              <a:t>Federalism and Our Dual Form of Gov’t</a:t>
            </a:r>
          </a:p>
        </p:txBody>
      </p:sp>
      <p:sp>
        <p:nvSpPr>
          <p:cNvPr id="3" name="Content Placeholder 2">
            <a:extLst>
              <a:ext uri="{FF2B5EF4-FFF2-40B4-BE49-F238E27FC236}">
                <a16:creationId xmlns:a16="http://schemas.microsoft.com/office/drawing/2014/main" id="{BD24DB61-2EE6-0444-8633-83434EFBC397}"/>
              </a:ext>
            </a:extLst>
          </p:cNvPr>
          <p:cNvSpPr>
            <a:spLocks noGrp="1"/>
          </p:cNvSpPr>
          <p:nvPr>
            <p:ph idx="1"/>
          </p:nvPr>
        </p:nvSpPr>
        <p:spPr>
          <a:xfrm>
            <a:off x="457200" y="1200151"/>
            <a:ext cx="8229600" cy="3531394"/>
          </a:xfrm>
        </p:spPr>
        <p:txBody>
          <a:bodyPr>
            <a:normAutofit/>
          </a:bodyPr>
          <a:lstStyle/>
          <a:p>
            <a:pPr marL="0" indent="0">
              <a:buNone/>
            </a:pPr>
            <a:r>
              <a:rPr lang="en-US" sz="2800" dirty="0">
                <a:latin typeface="Garamond" panose="02020404030301010803" pitchFamily="18" charset="0"/>
              </a:rPr>
              <a:t>A. </a:t>
            </a:r>
            <a:r>
              <a:rPr lang="en-US" sz="2800" b="1" u="sng" dirty="0">
                <a:latin typeface="Garamond" panose="02020404030301010803" pitchFamily="18" charset="0"/>
              </a:rPr>
              <a:t>Federalism</a:t>
            </a:r>
            <a:r>
              <a:rPr lang="en-US" sz="2800" dirty="0">
                <a:latin typeface="Garamond" panose="02020404030301010803" pitchFamily="18" charset="0"/>
              </a:rPr>
              <a:t> - consisting in a compact between parties, particularly and chiefly between states or nations; founded on alliance by contract or mutual agreement.</a:t>
            </a:r>
          </a:p>
          <a:p>
            <a:pPr marL="0" indent="0">
              <a:buNone/>
            </a:pPr>
            <a:r>
              <a:rPr lang="en-US" sz="2800" dirty="0">
                <a:latin typeface="Garamond" panose="02020404030301010803" pitchFamily="18" charset="0"/>
              </a:rPr>
              <a:t>B. </a:t>
            </a:r>
            <a:r>
              <a:rPr lang="en-US" sz="2800" b="1" u="sng" dirty="0">
                <a:latin typeface="Garamond" panose="02020404030301010803" pitchFamily="18" charset="0"/>
              </a:rPr>
              <a:t>Dual Form</a:t>
            </a:r>
            <a:r>
              <a:rPr lang="en-US" sz="2800" dirty="0">
                <a:latin typeface="Garamond" panose="02020404030301010803" pitchFamily="18" charset="0"/>
              </a:rPr>
              <a:t> of Government - </a:t>
            </a:r>
          </a:p>
          <a:p>
            <a:pPr marL="0" indent="0">
              <a:buNone/>
            </a:pPr>
            <a:r>
              <a:rPr lang="en-US" sz="2800" dirty="0">
                <a:latin typeface="Garamond" panose="02020404030301010803" pitchFamily="18" charset="0"/>
              </a:rPr>
              <a:t>relating horizontally </a:t>
            </a:r>
          </a:p>
          <a:p>
            <a:pPr marL="0" indent="0">
              <a:buNone/>
            </a:pPr>
            <a:r>
              <a:rPr lang="en-US" sz="2800" dirty="0">
                <a:latin typeface="Garamond" panose="02020404030301010803" pitchFamily="18" charset="0"/>
              </a:rPr>
              <a:t>and vertically with different parties, </a:t>
            </a:r>
          </a:p>
          <a:p>
            <a:pPr marL="0" indent="0">
              <a:buNone/>
            </a:pPr>
            <a:r>
              <a:rPr lang="en-US" sz="2800" dirty="0">
                <a:latin typeface="Garamond" panose="02020404030301010803" pitchFamily="18" charset="0"/>
              </a:rPr>
              <a:t>based upon authority structure</a:t>
            </a:r>
          </a:p>
        </p:txBody>
      </p:sp>
      <p:cxnSp>
        <p:nvCxnSpPr>
          <p:cNvPr id="5" name="Straight Connector 4">
            <a:extLst>
              <a:ext uri="{FF2B5EF4-FFF2-40B4-BE49-F238E27FC236}">
                <a16:creationId xmlns:a16="http://schemas.microsoft.com/office/drawing/2014/main" id="{0E432A18-FF85-6A45-82FF-B4971D643669}"/>
              </a:ext>
            </a:extLst>
          </p:cNvPr>
          <p:cNvCxnSpPr>
            <a:cxnSpLocks/>
          </p:cNvCxnSpPr>
          <p:nvPr/>
        </p:nvCxnSpPr>
        <p:spPr>
          <a:xfrm>
            <a:off x="6011091" y="3370218"/>
            <a:ext cx="1983378" cy="0"/>
          </a:xfrm>
          <a:prstGeom prst="line">
            <a:avLst/>
          </a:prstGeom>
          <a:ln w="53975">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F4CA66D-D316-0B4F-8610-D0DF971008F8}"/>
              </a:ext>
            </a:extLst>
          </p:cNvPr>
          <p:cNvCxnSpPr/>
          <p:nvPr/>
        </p:nvCxnSpPr>
        <p:spPr>
          <a:xfrm>
            <a:off x="6932022" y="2455818"/>
            <a:ext cx="0" cy="1828800"/>
          </a:xfrm>
          <a:prstGeom prst="line">
            <a:avLst/>
          </a:prstGeom>
          <a:ln w="50800">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696A48E-EF99-6348-B656-7393AD008122}"/>
              </a:ext>
            </a:extLst>
          </p:cNvPr>
          <p:cNvSpPr txBox="1"/>
          <p:nvPr/>
        </p:nvSpPr>
        <p:spPr>
          <a:xfrm>
            <a:off x="5808616" y="4362213"/>
            <a:ext cx="2246811" cy="369332"/>
          </a:xfrm>
          <a:prstGeom prst="rect">
            <a:avLst/>
          </a:prstGeom>
          <a:noFill/>
        </p:spPr>
        <p:txBody>
          <a:bodyPr wrap="square" rtlCol="0">
            <a:spAutoFit/>
          </a:bodyPr>
          <a:lstStyle/>
          <a:p>
            <a:r>
              <a:rPr lang="en-US" dirty="0"/>
              <a:t>Matthew 22:37-39</a:t>
            </a:r>
          </a:p>
        </p:txBody>
      </p:sp>
    </p:spTree>
    <p:extLst>
      <p:ext uri="{BB962C8B-B14F-4D97-AF65-F5344CB8AC3E}">
        <p14:creationId xmlns:p14="http://schemas.microsoft.com/office/powerpoint/2010/main" val="385665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trips(downLeft)">
                                      <p:cBhvr>
                                        <p:cTn id="15" dur="500"/>
                                        <p:tgtEl>
                                          <p:spTgt spid="3">
                                            <p:txEl>
                                              <p:pRg st="2" end="2"/>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strips(downLeft)">
                                      <p:cBhvr>
                                        <p:cTn id="18" dur="500"/>
                                        <p:tgtEl>
                                          <p:spTgt spid="3">
                                            <p:txEl>
                                              <p:pRg st="3" end="3"/>
                                            </p:txEl>
                                          </p:spTgt>
                                        </p:tgtEl>
                                      </p:cBhvr>
                                    </p:animEffect>
                                  </p:childTnLst>
                                </p:cTn>
                              </p:par>
                              <p:par>
                                <p:cTn id="19" presetID="18" presetClass="entr" presetSubtype="12"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strips(downLeft)">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58C4B-E719-D04A-A916-0FCCB7B7C440}"/>
              </a:ext>
            </a:extLst>
          </p:cNvPr>
          <p:cNvSpPr>
            <a:spLocks noGrp="1"/>
          </p:cNvSpPr>
          <p:nvPr>
            <p:ph type="title"/>
          </p:nvPr>
        </p:nvSpPr>
        <p:spPr/>
        <p:txBody>
          <a:bodyPr>
            <a:noAutofit/>
          </a:bodyPr>
          <a:lstStyle/>
          <a:p>
            <a:r>
              <a:rPr lang="en-US" sz="4000" b="1" dirty="0">
                <a:latin typeface="Garamond" panose="02020404030301010803" pitchFamily="18" charset="0"/>
              </a:rPr>
              <a:t>America’s Founding Documents: </a:t>
            </a:r>
            <a:br>
              <a:rPr lang="en-US" sz="4000" b="1" dirty="0">
                <a:latin typeface="Garamond" panose="02020404030301010803" pitchFamily="18" charset="0"/>
              </a:rPr>
            </a:br>
            <a:r>
              <a:rPr lang="en-US" sz="4000" b="1" dirty="0">
                <a:latin typeface="Garamond" panose="02020404030301010803" pitchFamily="18" charset="0"/>
              </a:rPr>
              <a:t>Revolutionary or Conservative?</a:t>
            </a:r>
          </a:p>
        </p:txBody>
      </p:sp>
      <p:sp>
        <p:nvSpPr>
          <p:cNvPr id="3" name="Content Placeholder 2">
            <a:extLst>
              <a:ext uri="{FF2B5EF4-FFF2-40B4-BE49-F238E27FC236}">
                <a16:creationId xmlns:a16="http://schemas.microsoft.com/office/drawing/2014/main" id="{4C7CDDE0-1A2A-3A4C-90B7-94FA6E3D340E}"/>
              </a:ext>
            </a:extLst>
          </p:cNvPr>
          <p:cNvSpPr>
            <a:spLocks noGrp="1"/>
          </p:cNvSpPr>
          <p:nvPr>
            <p:ph idx="1"/>
          </p:nvPr>
        </p:nvSpPr>
        <p:spPr>
          <a:xfrm>
            <a:off x="457200" y="1252403"/>
            <a:ext cx="8229600" cy="3394472"/>
          </a:xfrm>
          <a:blipFill dpi="0" rotWithShape="1">
            <a:blip r:embed="rId3">
              <a:alphaModFix amt="0"/>
            </a:blip>
            <a:srcRect/>
            <a:tile tx="0" ty="0" sx="100000" sy="100000" flip="none" algn="tl"/>
          </a:blipFill>
          <a:ln>
            <a:solidFill>
              <a:schemeClr val="accent1">
                <a:shade val="95000"/>
                <a:satMod val="105000"/>
              </a:schemeClr>
            </a:solidFill>
          </a:ln>
          <a:effectLst>
            <a:glow rad="1206500">
              <a:schemeClr val="accent1">
                <a:alpha val="40000"/>
              </a:schemeClr>
            </a:glow>
            <a:outerShdw blurRad="228600" dist="50800" dir="4380000" sx="124000" sy="124000" algn="ctr" rotWithShape="0">
              <a:srgbClr val="C00000">
                <a:alpha val="0"/>
              </a:srgbClr>
            </a:outerShdw>
          </a:effectLst>
        </p:spPr>
        <p:txBody>
          <a:bodyPr/>
          <a:lstStyle/>
          <a:p>
            <a:pPr marL="0" indent="0">
              <a:buNone/>
            </a:pPr>
            <a:endParaRPr lang="en-US" sz="5400" b="1" dirty="0">
              <a:latin typeface="Garamond" panose="02020404030301010803" pitchFamily="18" charset="0"/>
            </a:endParaRPr>
          </a:p>
          <a:p>
            <a:pPr marL="0" indent="0" algn="ctr">
              <a:buNone/>
            </a:pPr>
            <a:r>
              <a:rPr lang="en-US" sz="6000" b="1" dirty="0">
                <a:solidFill>
                  <a:srgbClr val="C00000"/>
                </a:solidFill>
                <a:latin typeface="Garamond" panose="02020404030301010803" pitchFamily="18" charset="0"/>
              </a:rPr>
              <a:t>Both</a:t>
            </a:r>
          </a:p>
        </p:txBody>
      </p:sp>
    </p:spTree>
    <p:extLst>
      <p:ext uri="{BB962C8B-B14F-4D97-AF65-F5344CB8AC3E}">
        <p14:creationId xmlns:p14="http://schemas.microsoft.com/office/powerpoint/2010/main" val="393475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B38D-5212-834A-A733-3FBEB35EEDFC}"/>
              </a:ext>
            </a:extLst>
          </p:cNvPr>
          <p:cNvSpPr>
            <a:spLocks noGrp="1"/>
          </p:cNvSpPr>
          <p:nvPr>
            <p:ph type="title"/>
          </p:nvPr>
        </p:nvSpPr>
        <p:spPr/>
        <p:txBody>
          <a:bodyPr>
            <a:normAutofit/>
          </a:bodyPr>
          <a:lstStyle/>
          <a:p>
            <a:r>
              <a:rPr lang="en-US" sz="3600" b="1" i="1" dirty="0">
                <a:latin typeface="Garamond" panose="02020404030301010803" pitchFamily="18" charset="0"/>
              </a:rPr>
              <a:t>Next Week</a:t>
            </a:r>
          </a:p>
        </p:txBody>
      </p:sp>
      <p:sp>
        <p:nvSpPr>
          <p:cNvPr id="3" name="Content Placeholder 2">
            <a:extLst>
              <a:ext uri="{FF2B5EF4-FFF2-40B4-BE49-F238E27FC236}">
                <a16:creationId xmlns:a16="http://schemas.microsoft.com/office/drawing/2014/main" id="{01AF0FAB-EE41-7B45-9ACF-3DDCD3EEE827}"/>
              </a:ext>
            </a:extLst>
          </p:cNvPr>
          <p:cNvSpPr>
            <a:spLocks noGrp="1"/>
          </p:cNvSpPr>
          <p:nvPr>
            <p:ph idx="1"/>
          </p:nvPr>
        </p:nvSpPr>
        <p:spPr/>
        <p:txBody>
          <a:bodyPr>
            <a:normAutofit fontScale="92500" lnSpcReduction="10000"/>
          </a:bodyPr>
          <a:lstStyle/>
          <a:p>
            <a:pPr marL="0" indent="0" algn="ctr">
              <a:buNone/>
            </a:pPr>
            <a:r>
              <a:rPr lang="en-US" sz="4300" dirty="0">
                <a:latin typeface="Garamond" panose="02020404030301010803" pitchFamily="18" charset="0"/>
              </a:rPr>
              <a:t>Can America become a self-governing nation once again</a:t>
            </a:r>
          </a:p>
          <a:p>
            <a:pPr marL="0" indent="0" algn="ctr">
              <a:buNone/>
            </a:pPr>
            <a:r>
              <a:rPr lang="en-US" sz="8800" b="1" dirty="0">
                <a:ln w="22225">
                  <a:solidFill>
                    <a:schemeClr val="accent2"/>
                  </a:solidFill>
                  <a:prstDash val="solid"/>
                </a:ln>
                <a:solidFill>
                  <a:srgbClr val="116DB0"/>
                </a:solidFill>
                <a:latin typeface="Garamond" panose="02020404030301010803" pitchFamily="18" charset="0"/>
              </a:rPr>
              <a:t>?</a:t>
            </a:r>
          </a:p>
          <a:p>
            <a:pPr marL="0" indent="0" algn="ctr">
              <a:buNone/>
            </a:pPr>
            <a:r>
              <a:rPr lang="en-US" sz="4800" dirty="0">
                <a:latin typeface="Garamond" panose="02020404030301010803" pitchFamily="18" charset="0"/>
              </a:rPr>
              <a:t>Two primary requirements…</a:t>
            </a:r>
          </a:p>
        </p:txBody>
      </p:sp>
    </p:spTree>
    <p:extLst>
      <p:ext uri="{BB962C8B-B14F-4D97-AF65-F5344CB8AC3E}">
        <p14:creationId xmlns:p14="http://schemas.microsoft.com/office/powerpoint/2010/main" val="95056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D9550-E50E-A047-84B2-AC8A34FADE75}"/>
              </a:ext>
            </a:extLst>
          </p:cNvPr>
          <p:cNvSpPr>
            <a:spLocks noGrp="1"/>
          </p:cNvSpPr>
          <p:nvPr>
            <p:ph type="title"/>
          </p:nvPr>
        </p:nvSpPr>
        <p:spPr/>
        <p:txBody>
          <a:bodyPr/>
          <a:lstStyle/>
          <a:p>
            <a:r>
              <a:rPr lang="en-US" sz="4000" b="1" dirty="0">
                <a:latin typeface="Garamond" panose="02020404030301010803" pitchFamily="18" charset="0"/>
              </a:rPr>
              <a:t>The</a:t>
            </a:r>
            <a:r>
              <a:rPr lang="en-US" b="1" dirty="0"/>
              <a:t> </a:t>
            </a:r>
            <a:r>
              <a:rPr lang="en-US" sz="4000" b="1" dirty="0">
                <a:latin typeface="Garamond" panose="02020404030301010803" pitchFamily="18" charset="0"/>
              </a:rPr>
              <a:t>Pilgrims</a:t>
            </a:r>
          </a:p>
        </p:txBody>
      </p:sp>
      <p:sp>
        <p:nvSpPr>
          <p:cNvPr id="3" name="Content Placeholder 2">
            <a:extLst>
              <a:ext uri="{FF2B5EF4-FFF2-40B4-BE49-F238E27FC236}">
                <a16:creationId xmlns:a16="http://schemas.microsoft.com/office/drawing/2014/main" id="{3DBA9D76-5B8D-BF45-B293-6956B2C643E9}"/>
              </a:ext>
            </a:extLst>
          </p:cNvPr>
          <p:cNvSpPr>
            <a:spLocks noGrp="1"/>
          </p:cNvSpPr>
          <p:nvPr>
            <p:ph idx="1"/>
          </p:nvPr>
        </p:nvSpPr>
        <p:spPr/>
        <p:txBody>
          <a:bodyPr>
            <a:normAutofit/>
          </a:bodyPr>
          <a:lstStyle/>
          <a:p>
            <a:r>
              <a:rPr lang="en-US" sz="2800" dirty="0">
                <a:latin typeface="Garamond" panose="02020404030301010803" pitchFamily="18" charset="0"/>
              </a:rPr>
              <a:t>A People of the Book</a:t>
            </a:r>
          </a:p>
          <a:p>
            <a:r>
              <a:rPr lang="en-US" sz="2800" dirty="0">
                <a:latin typeface="Garamond" panose="02020404030301010803" pitchFamily="18" charset="0"/>
              </a:rPr>
              <a:t>A People of Christian Character</a:t>
            </a:r>
          </a:p>
          <a:p>
            <a:r>
              <a:rPr lang="en-US" sz="2800" dirty="0">
                <a:latin typeface="Garamond" panose="02020404030301010803" pitchFamily="18" charset="0"/>
              </a:rPr>
              <a:t>A People Who Loved Liberty</a:t>
            </a:r>
          </a:p>
          <a:p>
            <a:r>
              <a:rPr lang="en-US" sz="2800" dirty="0">
                <a:latin typeface="Garamond" panose="02020404030301010803" pitchFamily="18" charset="0"/>
              </a:rPr>
              <a:t>A People Who Were Steppingstones for Posterity</a:t>
            </a:r>
          </a:p>
          <a:p>
            <a:r>
              <a:rPr lang="en-US" sz="2800" dirty="0">
                <a:latin typeface="Garamond" panose="02020404030301010803" pitchFamily="18" charset="0"/>
              </a:rPr>
              <a:t>A People Who Laid Down Their Lives for the Glory of God and the Advancement of the Christian Faith </a:t>
            </a:r>
          </a:p>
          <a:p>
            <a:pPr marL="0" indent="0">
              <a:buNone/>
            </a:pPr>
            <a:endParaRPr lang="en-US" sz="2800" b="1" dirty="0">
              <a:latin typeface="Garamond" panose="02020404030301010803" pitchFamily="18" charset="0"/>
            </a:endParaRPr>
          </a:p>
        </p:txBody>
      </p:sp>
    </p:spTree>
    <p:extLst>
      <p:ext uri="{BB962C8B-B14F-4D97-AF65-F5344CB8AC3E}">
        <p14:creationId xmlns:p14="http://schemas.microsoft.com/office/powerpoint/2010/main" val="4105332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871" y="408215"/>
            <a:ext cx="8229600" cy="857250"/>
          </a:xfrm>
        </p:spPr>
        <p:txBody>
          <a:bodyPr>
            <a:noAutofit/>
          </a:bodyPr>
          <a:lstStyle/>
          <a:p>
            <a:br>
              <a:rPr lang="en-US" sz="4400" b="1" dirty="0">
                <a:latin typeface="Garamond" panose="02020404030301010803" pitchFamily="18" charset="0"/>
              </a:rPr>
            </a:br>
            <a:r>
              <a:rPr lang="en-US" sz="4400" b="1" dirty="0">
                <a:latin typeface="Garamond" panose="02020404030301010803" pitchFamily="18" charset="0"/>
              </a:rPr>
              <a:t>The Mayflower Compact</a:t>
            </a:r>
            <a:br>
              <a:rPr lang="en-US" sz="4400" b="1" dirty="0">
                <a:latin typeface="Garamond" panose="02020404030301010803" pitchFamily="18" charset="0"/>
              </a:rPr>
            </a:br>
            <a:endParaRPr lang="en-US" sz="4400" b="1" dirty="0">
              <a:latin typeface="Garamond" panose="02020404030301010803" pitchFamily="18" charset="0"/>
            </a:endParaRPr>
          </a:p>
        </p:txBody>
      </p:sp>
      <p:sp>
        <p:nvSpPr>
          <p:cNvPr id="3" name="Content Placeholder 2"/>
          <p:cNvSpPr>
            <a:spLocks noGrp="1"/>
          </p:cNvSpPr>
          <p:nvPr>
            <p:ph idx="1"/>
          </p:nvPr>
        </p:nvSpPr>
        <p:spPr>
          <a:xfrm>
            <a:off x="163285" y="2504803"/>
            <a:ext cx="8817427" cy="2081893"/>
          </a:xfrm>
        </p:spPr>
        <p:txBody>
          <a:bodyPr>
            <a:normAutofit/>
          </a:bodyPr>
          <a:lstStyle/>
          <a:p>
            <a:r>
              <a:rPr lang="en-US" sz="2800" b="1" dirty="0">
                <a:latin typeface="Garamond" panose="02020404030301010803" pitchFamily="18" charset="0"/>
              </a:rPr>
              <a:t>“for the glory of God, and advancement of the  Christian faith, and honor of our king and country”</a:t>
            </a:r>
          </a:p>
          <a:p>
            <a:r>
              <a:rPr lang="en-US" sz="2800" b="1" dirty="0">
                <a:latin typeface="Garamond" panose="02020404030301010803" pitchFamily="18" charset="0"/>
              </a:rPr>
              <a:t>“combine ourselves together into a civil body politic…”</a:t>
            </a:r>
          </a:p>
          <a:p>
            <a:r>
              <a:rPr lang="en-US" sz="2800" b="1" dirty="0">
                <a:latin typeface="Garamond" panose="02020404030301010803" pitchFamily="18" charset="0"/>
              </a:rPr>
              <a:t>“</a:t>
            </a:r>
            <a:r>
              <a:rPr lang="en-US" sz="2800" b="1" kern="1200" dirty="0">
                <a:latin typeface="Garamond" panose="02020404030301010803" pitchFamily="18" charset="0"/>
              </a:rPr>
              <a:t>for our better ordering and preservation…”</a:t>
            </a:r>
          </a:p>
          <a:p>
            <a:pPr>
              <a:buNone/>
            </a:pPr>
            <a:endParaRPr lang="en-US" sz="2800" b="1" dirty="0">
              <a:latin typeface="Garamond" panose="02020404030301010803" pitchFamily="18" charset="0"/>
            </a:endParaRPr>
          </a:p>
        </p:txBody>
      </p:sp>
      <p:sp>
        <p:nvSpPr>
          <p:cNvPr id="4" name="TextBox 3">
            <a:extLst>
              <a:ext uri="{FF2B5EF4-FFF2-40B4-BE49-F238E27FC236}">
                <a16:creationId xmlns:a16="http://schemas.microsoft.com/office/drawing/2014/main" id="{DBFDFC1B-3892-7640-93B1-0BC6A2B5BEDA}"/>
              </a:ext>
            </a:extLst>
          </p:cNvPr>
          <p:cNvSpPr txBox="1"/>
          <p:nvPr/>
        </p:nvSpPr>
        <p:spPr>
          <a:xfrm>
            <a:off x="865414" y="1265465"/>
            <a:ext cx="7413171" cy="1077218"/>
          </a:xfrm>
          <a:prstGeom prst="rect">
            <a:avLst/>
          </a:prstGeom>
          <a:noFill/>
        </p:spPr>
        <p:txBody>
          <a:bodyPr wrap="square" rtlCol="0">
            <a:spAutoFit/>
          </a:bodyPr>
          <a:lstStyle/>
          <a:p>
            <a:pPr algn="ctr"/>
            <a:r>
              <a:rPr lang="en-US" sz="2800" dirty="0">
                <a:latin typeface="Garamond" panose="02020404030301010803" pitchFamily="18" charset="0"/>
              </a:rPr>
              <a:t>America’s</a:t>
            </a:r>
            <a:r>
              <a:rPr lang="en-US" sz="3200" dirty="0">
                <a:latin typeface="Garamond" panose="02020404030301010803" pitchFamily="18" charset="0"/>
              </a:rPr>
              <a:t> founding governmental document. It was based on Christian self-government.</a:t>
            </a:r>
          </a:p>
        </p:txBody>
      </p:sp>
    </p:spTree>
    <p:extLst>
      <p:ext uri="{BB962C8B-B14F-4D97-AF65-F5344CB8AC3E}">
        <p14:creationId xmlns:p14="http://schemas.microsoft.com/office/powerpoint/2010/main" val="277552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latin typeface="Garamond" panose="02020404030301010803" pitchFamily="18" charset="0"/>
              </a:rPr>
              <a:t>The</a:t>
            </a:r>
            <a:r>
              <a:rPr lang="en-US" b="1" dirty="0"/>
              <a:t> </a:t>
            </a:r>
            <a:r>
              <a:rPr lang="en-US" sz="4000" b="1" dirty="0">
                <a:latin typeface="Garamond" panose="02020404030301010803" pitchFamily="18" charset="0"/>
              </a:rPr>
              <a:t>Mayflower</a:t>
            </a:r>
            <a:r>
              <a:rPr lang="en-US" b="1" dirty="0"/>
              <a:t> </a:t>
            </a:r>
            <a:r>
              <a:rPr lang="en-US" sz="4000" b="1" dirty="0">
                <a:latin typeface="Garamond" panose="02020404030301010803" pitchFamily="18" charset="0"/>
              </a:rPr>
              <a:t>Compact</a:t>
            </a:r>
            <a:r>
              <a:rPr lang="en-US" b="1" dirty="0"/>
              <a:t> (</a:t>
            </a:r>
            <a:r>
              <a:rPr lang="en-US" sz="4000" b="1" dirty="0">
                <a:latin typeface="Garamond" panose="02020404030301010803" pitchFamily="18" charset="0"/>
              </a:rPr>
              <a:t>cont</a:t>
            </a:r>
            <a:r>
              <a:rPr lang="en-US" b="1" dirty="0"/>
              <a:t>.)</a:t>
            </a:r>
          </a:p>
        </p:txBody>
      </p:sp>
      <p:sp>
        <p:nvSpPr>
          <p:cNvPr id="3" name="Content Placeholder 2"/>
          <p:cNvSpPr>
            <a:spLocks noGrp="1"/>
          </p:cNvSpPr>
          <p:nvPr>
            <p:ph idx="1"/>
          </p:nvPr>
        </p:nvSpPr>
        <p:spPr>
          <a:xfrm>
            <a:off x="457201" y="1396094"/>
            <a:ext cx="8229599" cy="2793206"/>
          </a:xfrm>
        </p:spPr>
        <p:txBody>
          <a:bodyPr>
            <a:noAutofit/>
          </a:bodyPr>
          <a:lstStyle/>
          <a:p>
            <a:pPr marL="514350" indent="-514350">
              <a:buFont typeface="+mj-lt"/>
              <a:buAutoNum type="arabicPeriod" startAt="4"/>
            </a:pPr>
            <a:r>
              <a:rPr lang="en-US" sz="2800" b="1" dirty="0">
                <a:latin typeface="Garamond" panose="02020404030301010803" pitchFamily="18" charset="0"/>
              </a:rPr>
              <a:t>“frame such just and equal laws…”</a:t>
            </a:r>
          </a:p>
          <a:p>
            <a:pPr marL="514350" indent="-514350">
              <a:buFont typeface="+mj-lt"/>
              <a:buAutoNum type="arabicPeriod" startAt="4"/>
            </a:pPr>
            <a:r>
              <a:rPr lang="en-US" sz="2800" b="1" kern="1200" dirty="0">
                <a:latin typeface="Garamond" panose="02020404030301010803" pitchFamily="18" charset="0"/>
              </a:rPr>
              <a:t>“thought most meet and convenient for the general good of the colony…”</a:t>
            </a:r>
          </a:p>
          <a:p>
            <a:pPr marL="514350" indent="-514350">
              <a:buFont typeface="+mj-lt"/>
              <a:buAutoNum type="arabicPeriod" startAt="4"/>
            </a:pPr>
            <a:r>
              <a:rPr lang="en-US" sz="2800" b="1" kern="1200" dirty="0">
                <a:latin typeface="Garamond" panose="02020404030301010803" pitchFamily="18" charset="0"/>
              </a:rPr>
              <a:t>“unto which we promise all due submission and obedience.”</a:t>
            </a:r>
          </a:p>
          <a:p>
            <a:pPr>
              <a:buNone/>
            </a:pPr>
            <a:endParaRPr lang="en-US" sz="2800" b="1" dirty="0">
              <a:latin typeface="Garamond" panose="02020404030301010803" pitchFamily="18" charset="0"/>
            </a:endParaRPr>
          </a:p>
          <a:p>
            <a:endParaRPr lang="en-US" sz="2800" b="1" dirty="0">
              <a:latin typeface="Garamond" panose="02020404030301010803" pitchFamily="18" charset="0"/>
            </a:endParaRPr>
          </a:p>
        </p:txBody>
      </p:sp>
    </p:spTree>
    <p:extLst>
      <p:ext uri="{BB962C8B-B14F-4D97-AF65-F5344CB8AC3E}">
        <p14:creationId xmlns:p14="http://schemas.microsoft.com/office/powerpoint/2010/main" val="9593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44703-863D-2548-AC2D-F087214EEF9C}"/>
              </a:ext>
            </a:extLst>
          </p:cNvPr>
          <p:cNvSpPr>
            <a:spLocks noGrp="1"/>
          </p:cNvSpPr>
          <p:nvPr>
            <p:ph type="title"/>
          </p:nvPr>
        </p:nvSpPr>
        <p:spPr/>
        <p:txBody>
          <a:bodyPr>
            <a:normAutofit/>
          </a:bodyPr>
          <a:lstStyle/>
          <a:p>
            <a:r>
              <a:rPr lang="en-US" sz="4400" b="1" dirty="0">
                <a:latin typeface="Garamond" panose="02020404030301010803" pitchFamily="18" charset="0"/>
              </a:rPr>
              <a:t>The Puritans</a:t>
            </a:r>
          </a:p>
        </p:txBody>
      </p:sp>
      <p:sp>
        <p:nvSpPr>
          <p:cNvPr id="3" name="Content Placeholder 2">
            <a:extLst>
              <a:ext uri="{FF2B5EF4-FFF2-40B4-BE49-F238E27FC236}">
                <a16:creationId xmlns:a16="http://schemas.microsoft.com/office/drawing/2014/main" id="{DC893E9C-13AF-6142-946D-2A4C93478373}"/>
              </a:ext>
            </a:extLst>
          </p:cNvPr>
          <p:cNvSpPr>
            <a:spLocks noGrp="1"/>
          </p:cNvSpPr>
          <p:nvPr>
            <p:ph idx="1"/>
          </p:nvPr>
        </p:nvSpPr>
        <p:spPr/>
        <p:txBody>
          <a:bodyPr>
            <a:normAutofit/>
          </a:bodyPr>
          <a:lstStyle/>
          <a:p>
            <a:pPr marL="0" indent="0">
              <a:buNone/>
            </a:pPr>
            <a:r>
              <a:rPr lang="en-US" sz="3200" i="1" dirty="0">
                <a:latin typeface="Garamond" panose="02020404030301010803" pitchFamily="18" charset="0"/>
              </a:rPr>
              <a:t>“For we must consider that we shall be as a city upon a hill. The eyes of all people are upon us. So that if we shall deal falsely with our God in this work we have undertaken, and so cause Him to withdraw His present help from us, we shall be made a story and a by-word through the world.”  </a:t>
            </a:r>
          </a:p>
          <a:p>
            <a:pPr marL="0" indent="0" algn="r">
              <a:buNone/>
            </a:pPr>
            <a:r>
              <a:rPr lang="en-US" i="1" dirty="0">
                <a:latin typeface="Garamond" panose="02020404030301010803" pitchFamily="18" charset="0"/>
              </a:rPr>
              <a:t>John Winthrop (1630)</a:t>
            </a:r>
          </a:p>
          <a:p>
            <a:pPr marL="0" indent="0">
              <a:buNone/>
            </a:pPr>
            <a:endParaRPr lang="en-US" i="1" dirty="0">
              <a:latin typeface="Garamond" panose="02020404030301010803" pitchFamily="18" charset="0"/>
            </a:endParaRPr>
          </a:p>
        </p:txBody>
      </p:sp>
    </p:spTree>
    <p:extLst>
      <p:ext uri="{BB962C8B-B14F-4D97-AF65-F5344CB8AC3E}">
        <p14:creationId xmlns:p14="http://schemas.microsoft.com/office/powerpoint/2010/main" val="947355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93"/>
            <a:ext cx="8229600" cy="857250"/>
          </a:xfrm>
        </p:spPr>
        <p:txBody>
          <a:bodyPr>
            <a:normAutofit fontScale="90000"/>
          </a:bodyPr>
          <a:lstStyle/>
          <a:p>
            <a:r>
              <a:rPr lang="en-US" sz="4400" b="1" dirty="0">
                <a:latin typeface="Garamond" panose="02020404030301010803" pitchFamily="18" charset="0"/>
              </a:rPr>
              <a:t>The Great Awakening </a:t>
            </a:r>
            <a:r>
              <a:rPr lang="en-US" sz="3600" b="1" dirty="0">
                <a:latin typeface="Garamond" panose="02020404030301010803" pitchFamily="18" charset="0"/>
              </a:rPr>
              <a:t>(c. 1730-1750+)</a:t>
            </a:r>
          </a:p>
        </p:txBody>
      </p:sp>
      <p:sp>
        <p:nvSpPr>
          <p:cNvPr id="3" name="Content Placeholder 2"/>
          <p:cNvSpPr>
            <a:spLocks noGrp="1"/>
          </p:cNvSpPr>
          <p:nvPr>
            <p:ph idx="1"/>
          </p:nvPr>
        </p:nvSpPr>
        <p:spPr>
          <a:xfrm>
            <a:off x="261258" y="881743"/>
            <a:ext cx="9144000" cy="4029891"/>
          </a:xfrm>
        </p:spPr>
        <p:txBody>
          <a:bodyPr>
            <a:noAutofit/>
          </a:bodyPr>
          <a:lstStyle/>
          <a:p>
            <a:pPr marL="358775" lvl="2" indent="-342900"/>
            <a:r>
              <a:rPr lang="en-US" sz="2800" u="sng" dirty="0">
                <a:latin typeface="Garamond" panose="02020404030301010803" pitchFamily="18" charset="0"/>
              </a:rPr>
              <a:t>New England</a:t>
            </a:r>
            <a:r>
              <a:rPr lang="en-US" sz="2800" dirty="0">
                <a:latin typeface="Garamond" panose="02020404030301010803" pitchFamily="18" charset="0"/>
              </a:rPr>
              <a:t>: Congregationalists</a:t>
            </a:r>
          </a:p>
          <a:p>
            <a:pPr marL="358775" lvl="2" indent="-342900"/>
            <a:r>
              <a:rPr lang="en-US" sz="2800" u="sng" dirty="0">
                <a:latin typeface="Garamond" panose="02020404030301010803" pitchFamily="18" charset="0"/>
              </a:rPr>
              <a:t>Middle Colonies</a:t>
            </a:r>
            <a:r>
              <a:rPr lang="en-US" sz="2800" dirty="0">
                <a:latin typeface="Garamond" panose="02020404030301010803" pitchFamily="18" charset="0"/>
              </a:rPr>
              <a:t>: Presbyterians and Catholics</a:t>
            </a:r>
          </a:p>
          <a:p>
            <a:pPr marL="65088" lvl="2" indent="341313"/>
            <a:r>
              <a:rPr lang="en-US" sz="2800" u="sng" dirty="0">
                <a:latin typeface="Garamond" panose="02020404030301010803" pitchFamily="18" charset="0"/>
              </a:rPr>
              <a:t>the South and Tidewater</a:t>
            </a:r>
            <a:r>
              <a:rPr lang="en-US" sz="2800" dirty="0">
                <a:latin typeface="Garamond" panose="02020404030301010803" pitchFamily="18" charset="0"/>
              </a:rPr>
              <a:t>: Baptists and Methodists</a:t>
            </a:r>
          </a:p>
          <a:p>
            <a:pPr marL="865188" lvl="4" indent="-457200">
              <a:buFont typeface="Wingdings" pitchFamily="2" charset="2"/>
              <a:buChar char="v"/>
            </a:pPr>
            <a:r>
              <a:rPr lang="en-US" sz="2800" dirty="0">
                <a:latin typeface="Garamond" panose="02020404030301010803" pitchFamily="18" charset="0"/>
              </a:rPr>
              <a:t>Some black Baptist churches were founded in VA and both Baptists and Methodists made strong attempts to evangelize free blacks and slaves.</a:t>
            </a:r>
          </a:p>
          <a:p>
            <a:pPr marL="15875" lvl="2" indent="0" algn="ctr">
              <a:buNone/>
            </a:pPr>
            <a:r>
              <a:rPr lang="en-US" sz="2800" b="1" dirty="0">
                <a:latin typeface="Garamond" panose="02020404030301010803" pitchFamily="18" charset="0"/>
              </a:rPr>
              <a:t>	Evangelists: 	Anglican George Whitefield 						Congregationalist Jonathan Edwards</a:t>
            </a:r>
          </a:p>
          <a:p>
            <a:endParaRPr lang="en-US" sz="2800" dirty="0">
              <a:latin typeface="Garamond" panose="02020404030301010803" pitchFamily="18" charset="0"/>
            </a:endParaRPr>
          </a:p>
        </p:txBody>
      </p:sp>
    </p:spTree>
    <p:extLst>
      <p:ext uri="{BB962C8B-B14F-4D97-AF65-F5344CB8AC3E}">
        <p14:creationId xmlns:p14="http://schemas.microsoft.com/office/powerpoint/2010/main" val="1731145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1"/>
            <a:ext cx="8229600" cy="857250"/>
          </a:xfrm>
        </p:spPr>
        <p:txBody>
          <a:bodyPr>
            <a:normAutofit/>
          </a:bodyPr>
          <a:lstStyle/>
          <a:p>
            <a:r>
              <a:rPr lang="en-US" sz="4000" b="1" dirty="0">
                <a:latin typeface="Garamond" panose="02020404030301010803" pitchFamily="18" charset="0"/>
              </a:rPr>
              <a:t>The</a:t>
            </a:r>
            <a:r>
              <a:rPr lang="en-US" b="1" dirty="0"/>
              <a:t> </a:t>
            </a:r>
            <a:r>
              <a:rPr lang="en-US" sz="4000" b="1" dirty="0">
                <a:latin typeface="Garamond" panose="02020404030301010803" pitchFamily="18" charset="0"/>
              </a:rPr>
              <a:t>Great</a:t>
            </a:r>
            <a:r>
              <a:rPr lang="en-US" b="1" dirty="0"/>
              <a:t> </a:t>
            </a:r>
            <a:r>
              <a:rPr lang="en-US" sz="4000" b="1" dirty="0">
                <a:latin typeface="Garamond" panose="02020404030301010803" pitchFamily="18" charset="0"/>
              </a:rPr>
              <a:t>Awakening</a:t>
            </a:r>
            <a:r>
              <a:rPr lang="en-US" b="1" dirty="0"/>
              <a:t> </a:t>
            </a:r>
            <a:r>
              <a:rPr lang="en-US" sz="2400" b="1" dirty="0"/>
              <a:t>(c. </a:t>
            </a:r>
            <a:r>
              <a:rPr lang="en-US" sz="4000" b="1" dirty="0">
                <a:latin typeface="Garamond" panose="02020404030301010803" pitchFamily="18" charset="0"/>
              </a:rPr>
              <a:t>1730-1750</a:t>
            </a:r>
            <a:r>
              <a:rPr lang="en-US" sz="2400" b="1" dirty="0"/>
              <a:t>)</a:t>
            </a:r>
          </a:p>
        </p:txBody>
      </p:sp>
      <p:sp>
        <p:nvSpPr>
          <p:cNvPr id="3" name="Content Placeholder 2"/>
          <p:cNvSpPr>
            <a:spLocks noGrp="1"/>
          </p:cNvSpPr>
          <p:nvPr>
            <p:ph idx="1"/>
          </p:nvPr>
        </p:nvSpPr>
        <p:spPr>
          <a:xfrm>
            <a:off x="156754" y="914400"/>
            <a:ext cx="8843555" cy="4229099"/>
          </a:xfrm>
        </p:spPr>
        <p:txBody>
          <a:bodyPr>
            <a:noAutofit/>
          </a:bodyPr>
          <a:lstStyle/>
          <a:p>
            <a:pPr marL="522287" lvl="3" indent="-457200">
              <a:buFont typeface="Arial" panose="020B0604020202020204" pitchFamily="34" charset="0"/>
              <a:buChar char="•"/>
            </a:pPr>
            <a:r>
              <a:rPr lang="en-US" sz="2800" dirty="0">
                <a:latin typeface="Garamond" panose="02020404030301010803" pitchFamily="18" charset="0"/>
              </a:rPr>
              <a:t>All men are created equal</a:t>
            </a:r>
          </a:p>
          <a:p>
            <a:pPr marL="522287" lvl="3" indent="-457200">
              <a:buFont typeface="Arial" panose="020B0604020202020204" pitchFamily="34" charset="0"/>
              <a:buChar char="•"/>
            </a:pPr>
            <a:r>
              <a:rPr lang="en-US" sz="2800" dirty="0">
                <a:latin typeface="Garamond" panose="02020404030301010803" pitchFamily="18" charset="0"/>
              </a:rPr>
              <a:t>Man’s true value lies in his moral behavior rather than class</a:t>
            </a:r>
          </a:p>
          <a:p>
            <a:pPr marL="522287" lvl="3" indent="-457200">
              <a:buFont typeface="Arial" panose="020B0604020202020204" pitchFamily="34" charset="0"/>
              <a:buChar char="•"/>
            </a:pPr>
            <a:r>
              <a:rPr lang="en-US" sz="2800" dirty="0">
                <a:latin typeface="Garamond" panose="02020404030301010803" pitchFamily="18" charset="0"/>
              </a:rPr>
              <a:t>All men can be saved.</a:t>
            </a:r>
          </a:p>
          <a:p>
            <a:pPr marL="522287" lvl="3" indent="-457200">
              <a:buFont typeface="Arial" panose="020B0604020202020204" pitchFamily="34" charset="0"/>
              <a:buChar char="•"/>
            </a:pPr>
            <a:r>
              <a:rPr lang="en-US" sz="2800" dirty="0">
                <a:latin typeface="Garamond" panose="02020404030301010803" pitchFamily="18" charset="0"/>
              </a:rPr>
              <a:t>Liberty of conscience is an inalienable right of every reasoning creature.</a:t>
            </a:r>
          </a:p>
          <a:p>
            <a:pPr marL="65087" lvl="3" indent="0">
              <a:buNone/>
            </a:pPr>
            <a:r>
              <a:rPr lang="en-US" sz="2600" dirty="0">
                <a:latin typeface="Garamond" panose="02020404030301010803" pitchFamily="18" charset="0"/>
              </a:rPr>
              <a:t>The ideas of </a:t>
            </a:r>
            <a:r>
              <a:rPr lang="en-US" sz="2600" b="1" dirty="0">
                <a:latin typeface="Garamond" panose="02020404030301010803" pitchFamily="18" charset="0"/>
              </a:rPr>
              <a:t>natural</a:t>
            </a:r>
            <a:r>
              <a:rPr lang="en-US" sz="2600" dirty="0">
                <a:latin typeface="Garamond" panose="02020404030301010803" pitchFamily="18" charset="0"/>
              </a:rPr>
              <a:t> </a:t>
            </a:r>
            <a:r>
              <a:rPr lang="en-US" sz="2600" b="1" dirty="0">
                <a:latin typeface="Garamond" panose="02020404030301010803" pitchFamily="18" charset="0"/>
              </a:rPr>
              <a:t>law</a:t>
            </a:r>
            <a:r>
              <a:rPr lang="en-US" sz="2600" dirty="0">
                <a:latin typeface="Garamond" panose="02020404030301010803" pitchFamily="18" charset="0"/>
              </a:rPr>
              <a:t>, </a:t>
            </a:r>
            <a:r>
              <a:rPr lang="en-US" sz="2600" b="1" dirty="0">
                <a:latin typeface="Garamond" panose="02020404030301010803" pitchFamily="18" charset="0"/>
              </a:rPr>
              <a:t>inherent (inalienable)</a:t>
            </a:r>
            <a:r>
              <a:rPr lang="en-US" sz="2600" dirty="0">
                <a:latin typeface="Garamond" panose="02020404030301010803" pitchFamily="18" charset="0"/>
              </a:rPr>
              <a:t> </a:t>
            </a:r>
            <a:r>
              <a:rPr lang="en-US" sz="2600" b="1" dirty="0">
                <a:latin typeface="Garamond" panose="02020404030301010803" pitchFamily="18" charset="0"/>
              </a:rPr>
              <a:t>freedoms</a:t>
            </a:r>
            <a:r>
              <a:rPr lang="en-US" sz="2600" dirty="0">
                <a:latin typeface="Garamond" panose="02020404030301010803" pitchFamily="18" charset="0"/>
              </a:rPr>
              <a:t>, and </a:t>
            </a:r>
            <a:r>
              <a:rPr lang="en-US" sz="2600" b="1" dirty="0">
                <a:latin typeface="Garamond" panose="02020404030301010803" pitchFamily="18" charset="0"/>
              </a:rPr>
              <a:t>self-determination </a:t>
            </a:r>
            <a:r>
              <a:rPr lang="en-US" sz="2600" dirty="0">
                <a:latin typeface="Garamond" panose="02020404030301010803" pitchFamily="18" charset="0"/>
              </a:rPr>
              <a:t>mixed in the colonial Christian denominations was the crux of the “American Enlightenment.” </a:t>
            </a:r>
          </a:p>
          <a:p>
            <a:endParaRPr lang="en-US" sz="2800" dirty="0">
              <a:latin typeface="Garamond" panose="02020404030301010803" pitchFamily="18" charset="0"/>
            </a:endParaRPr>
          </a:p>
        </p:txBody>
      </p:sp>
    </p:spTree>
    <p:extLst>
      <p:ext uri="{BB962C8B-B14F-4D97-AF65-F5344CB8AC3E}">
        <p14:creationId xmlns:p14="http://schemas.microsoft.com/office/powerpoint/2010/main" val="220254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triotic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Patriotic 1</Template>
  <TotalTime>6915</TotalTime>
  <Words>2938</Words>
  <Application>Microsoft Macintosh PowerPoint</Application>
  <PresentationFormat>On-screen Show (16:9)</PresentationFormat>
  <Paragraphs>256</Paragraphs>
  <Slides>37</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Garamond</vt:lpstr>
      <vt:lpstr>Wingdings</vt:lpstr>
      <vt:lpstr>Patriotic 1</vt:lpstr>
      <vt:lpstr>God’s Hand in America’s  History -Part 2-</vt:lpstr>
      <vt:lpstr>Session 3 Objectives</vt:lpstr>
      <vt:lpstr>Recap</vt:lpstr>
      <vt:lpstr>The Pilgrims</vt:lpstr>
      <vt:lpstr> The Mayflower Compact </vt:lpstr>
      <vt:lpstr>The Mayflower Compact (cont.)</vt:lpstr>
      <vt:lpstr>The Puritans</vt:lpstr>
      <vt:lpstr>The Great Awakening (c. 1730-1750+)</vt:lpstr>
      <vt:lpstr>The Great Awakening (c. 1730-1750)</vt:lpstr>
      <vt:lpstr>The Great Awakening (c. 1730-1750)</vt:lpstr>
      <vt:lpstr>Benjamin Franklin</vt:lpstr>
      <vt:lpstr>Key Individuals and Events</vt:lpstr>
      <vt:lpstr>Key Individuals and Events</vt:lpstr>
      <vt:lpstr>In addition to the Bible…</vt:lpstr>
      <vt:lpstr>Of Civil Government </vt:lpstr>
      <vt:lpstr>The Spirit of Laws </vt:lpstr>
      <vt:lpstr>Commentaries (1765)</vt:lpstr>
      <vt:lpstr>Back to the question:</vt:lpstr>
      <vt:lpstr>Classical Approach </vt:lpstr>
      <vt:lpstr>Four Main Causes  of the United States of  America</vt:lpstr>
      <vt:lpstr>Declaration of Independence  The Purpose, Heart, and Cause of the War for Independence </vt:lpstr>
      <vt:lpstr>Declaration of Independence </vt:lpstr>
      <vt:lpstr>27 Grievances Against the King</vt:lpstr>
      <vt:lpstr>Declaration of Independence </vt:lpstr>
      <vt:lpstr>What Next?</vt:lpstr>
      <vt:lpstr>Was There Biblical Justification for  American Independence?</vt:lpstr>
      <vt:lpstr>TYRANT, n.</vt:lpstr>
      <vt:lpstr>Christ’s Guidelines for Resistance to Tyranny</vt:lpstr>
      <vt:lpstr>Christ’s Guidelines for Resistance to Tyranny</vt:lpstr>
      <vt:lpstr>Christ’s Guidelines for Resistance to Tyranny</vt:lpstr>
      <vt:lpstr>1783 – Treaty of Paris </vt:lpstr>
      <vt:lpstr>The Constitution of the United States of America 245 years and counting…</vt:lpstr>
      <vt:lpstr>The Christian Form of our Government [Isaiah 33:11; II Cor. 3:17]  </vt:lpstr>
      <vt:lpstr>The United States of America:  Identity Crisis?</vt:lpstr>
      <vt:lpstr>Federalism and Our Dual Form of Gov’t</vt:lpstr>
      <vt:lpstr>America’s Founding Documents:  Revolutionary or Conservative?</vt:lpstr>
      <vt:lpstr>Next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Hand in America’s  History Part 2</dc:title>
  <dc:creator>Mike Myers</dc:creator>
  <cp:lastModifiedBy>Mike Myers</cp:lastModifiedBy>
  <cp:revision>101</cp:revision>
  <dcterms:created xsi:type="dcterms:W3CDTF">2021-03-17T22:46:05Z</dcterms:created>
  <dcterms:modified xsi:type="dcterms:W3CDTF">2021-03-22T18:01:13Z</dcterms:modified>
</cp:coreProperties>
</file>